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presentation.xml" ContentType="application/vnd.openxmlformats-officedocument.presentationml.presentation.main+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9.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32.xml" ContentType="application/vnd.openxmlformats-officedocument.presentationml.notesSlide+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54"/>
  </p:notesMasterIdLst>
  <p:sldIdLst>
    <p:sldId id="293" r:id="rId3"/>
    <p:sldId id="294" r:id="rId4"/>
    <p:sldId id="295" r:id="rId5"/>
    <p:sldId id="296" r:id="rId6"/>
    <p:sldId id="297" r:id="rId7"/>
    <p:sldId id="298" r:id="rId8"/>
    <p:sldId id="299" r:id="rId9"/>
    <p:sldId id="300" r:id="rId10"/>
    <p:sldId id="301" r:id="rId11"/>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302" r:id="rId49"/>
    <p:sldId id="303" r:id="rId50"/>
    <p:sldId id="304" r:id="rId51"/>
    <p:sldId id="305" r:id="rId52"/>
    <p:sldId id="306" r:id="rId53"/>
  </p:sldIdLst>
  <p:sldSz cx="18288000" cy="10287000"/>
  <p:notesSz cx="6858000" cy="9144000"/>
  <p:embeddedFontLst>
    <p:embeddedFont>
      <p:font typeface="Lato" panose="020F0502020204030203" pitchFamily="34" charset="0"/>
      <p:regular r:id="rId55"/>
      <p:bold r:id="rId56"/>
      <p:italic r:id="rId57"/>
      <p:boldItalic r:id="rId58"/>
    </p:embeddedFont>
    <p:embeddedFont>
      <p:font typeface="Now Heavy" pitchFamily="2" charset="77"/>
      <p:regular r:id="rId59"/>
      <p:bold r:id="rId60"/>
    </p:embeddedFont>
    <p:embeddedFont>
      <p:font typeface="Poppins" pitchFamily="2" charset="77"/>
      <p:regular r:id="rId61"/>
      <p:bold r:id="rId62"/>
      <p:italic r:id="rId63"/>
      <p:boldItalic r:id="rId64"/>
    </p:embeddedFont>
    <p:embeddedFont>
      <p:font typeface="Poppins Bold" pitchFamily="2" charset="77"/>
      <p:regular r:id="rId65"/>
      <p:bold r:id="rId66"/>
    </p:embeddedFont>
    <p:embeddedFont>
      <p:font typeface="Poppins Bold Italics" pitchFamily="2" charset="77"/>
      <p:regular r:id="rId67"/>
      <p:bold r:id="rId68"/>
      <p:italic r:id="rId69"/>
      <p:boldItalic r:id="rId70"/>
    </p:embeddedFont>
    <p:embeddedFont>
      <p:font typeface="Poppins Italics" pitchFamily="2" charset="77"/>
      <p:regular r:id="rId71"/>
      <p:italic r:id="rId72"/>
    </p:embeddedFont>
    <p:embeddedFont>
      <p:font typeface="Poppins Semi-Bold" pitchFamily="2" charset="77"/>
      <p:regular r:id="rId73"/>
      <p:bold r:id="rId74"/>
    </p:embeddedFont>
    <p:embeddedFont>
      <p:font typeface="Poppins Semi-Bold Italics" pitchFamily="2" charset="77"/>
      <p:regular r:id="rId75"/>
      <p:bold r:id="rId76"/>
      <p:italic r:id="rId77"/>
      <p:boldItalic r:id="rId78"/>
    </p:embeddedFont>
    <p:embeddedFont>
      <p:font typeface="Raleway" pitchFamily="2" charset="77"/>
      <p:regular r:id="rId79"/>
      <p:bold r:id="rId80"/>
      <p:italic r:id="rId81"/>
      <p:boldItalic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94558" autoAdjust="0"/>
  </p:normalViewPr>
  <p:slideViewPr>
    <p:cSldViewPr>
      <p:cViewPr varScale="1">
        <p:scale>
          <a:sx n="77" d="100"/>
          <a:sy n="77" d="100"/>
        </p:scale>
        <p:origin x="59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9.fntdata"/><Relationship Id="rId68" Type="http://schemas.openxmlformats.org/officeDocument/2006/relationships/font" Target="fonts/font14.fntdata"/><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font" Target="fonts/font4.fntdata"/><Relationship Id="rId74" Type="http://schemas.openxmlformats.org/officeDocument/2006/relationships/font" Target="fonts/font20.fntdata"/><Relationship Id="rId79" Type="http://schemas.openxmlformats.org/officeDocument/2006/relationships/font" Target="fonts/font25.fntdata"/><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font" Target="fonts/font15.fntdata"/><Relationship Id="rId77"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8.fntdata"/><Relationship Id="rId80" Type="http://schemas.openxmlformats.org/officeDocument/2006/relationships/font" Target="fonts/font26.fntdata"/><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5.fntdata"/><Relationship Id="rId67"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openxmlformats.org/officeDocument/2006/relationships/font" Target="fonts/font16.fntdata"/><Relationship Id="rId75" Type="http://schemas.openxmlformats.org/officeDocument/2006/relationships/font" Target="fonts/font21.fntdata"/><Relationship Id="rId83" Type="http://schemas.openxmlformats.org/officeDocument/2006/relationships/presProps" Target="presProps.xml"/><Relationship Id="rId88"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3.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6.fntdata"/><Relationship Id="rId65" Type="http://schemas.openxmlformats.org/officeDocument/2006/relationships/font" Target="fonts/font11.fntdata"/><Relationship Id="rId73" Type="http://schemas.openxmlformats.org/officeDocument/2006/relationships/font" Target="fonts/font19.fntdata"/><Relationship Id="rId78" Type="http://schemas.openxmlformats.org/officeDocument/2006/relationships/font" Target="fonts/font24.fntdata"/><Relationship Id="rId81" Type="http://schemas.openxmlformats.org/officeDocument/2006/relationships/font" Target="fonts/font27.fntdata"/><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font" Target="fonts/font1.fntdata"/><Relationship Id="rId76" Type="http://schemas.openxmlformats.org/officeDocument/2006/relationships/font" Target="fonts/font22.fntdata"/><Relationship Id="rId7" Type="http://schemas.openxmlformats.org/officeDocument/2006/relationships/slide" Target="slides/slide5.xml"/><Relationship Id="rId71" Type="http://schemas.openxmlformats.org/officeDocument/2006/relationships/font" Target="fonts/font1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2.fntdata"/><Relationship Id="rId87" Type="http://schemas.openxmlformats.org/officeDocument/2006/relationships/customXml" Target="../customXml/item1.xml"/><Relationship Id="rId61" Type="http://schemas.openxmlformats.org/officeDocument/2006/relationships/font" Target="fonts/font7.fntdata"/><Relationship Id="rId82"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22.01.2024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Jeremy</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rPr>
              <a:t>-Please go to the upper right corner of your pic or to your name on the participant list and rename yourself to include your institution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rPr>
              <a:t>-This is the first of several workshops designed to share strategies and promising practices that can help your institution identify focal areas you may want to develop as part of a grant proposal and your college’s overall approach to increasing recruitment, enrollment, persistence, and completion for adult learners. </a:t>
            </a: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rPr>
              <a:t>We’ll share a few reminders about the process, timeline, partners, and next steps. </a:t>
            </a: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rPr>
              <a:t>-We’re excited that you’re here, and we’re looking forward to diving in.</a:t>
            </a:r>
            <a:endParaRPr i="1">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https://www.wiche.edu/resources/knocking-at-the-college-door-10th-edition/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https://www.wiche.edu/resources/knocking-at-the-college-door-10th-edition/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https://www.wiche.edu/resources/knocking-at-the-college-door-10th-edition/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Source: </a:t>
            </a:r>
          </a:p>
          <a:p>
            <a:endParaRPr lang="en-US"/>
          </a:p>
          <a:p>
            <a:r>
              <a:rPr lang="en-US"/>
              <a:t>https://shef.sheeo.org/state-profile/michigan/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https://nscresearchcenter.org/some-college-no-credential/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https://insights.educationdynamics.com/Benchmarks-Report-2024.html?utm_campaign=benchmarks-2024&amp;utm_source=marketo&amp;utm_medium=email&amp;utm_term=banner&amp;utm_content=image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298b81031c1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g298b81031c1_5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Enrollment management efforts often focus on students just out of high school. CollegeAPP survey data shows that 64 percent of Americans between the ages of 18 and 24 plan to enroll. However, according to U.S. Census estimates, only 43 percent of 18- to 24-year-olds are enrolled in education. Older adults are also interested in pursuing more postsecondary education; CollegeAPP survey data show that 42 percent of adults between the ages of 25 and 34 intend to enroll, as well as 29 percent of adults between the ages of 35 and 44. However, just 11 percent of 25- to 34-year-olds and fewer than two percent of those over age 35 are enrolled in college. </a:t>
            </a:r>
          </a:p>
          <a:p>
            <a:r>
              <a:rPr lang="en-US"/>
              <a:t>Recruiting based on past enrollments will maintain the biases and inequities embedded in the system. </a:t>
            </a:r>
          </a:p>
          <a:p>
            <a:endParaRPr lang="en-US"/>
          </a:p>
          <a:p>
            <a:r>
              <a:rPr lang="en-US"/>
              <a:t>Fourth bullet is what drew me to CollegeAPP. I spent 7 years working with states and institutions of higher ed to improve adult learner success. Strong programs and financial aid efforts ended up going nowhere, because, frankly, no one knew about them . Marketing and outreach efforts to potential students were unsuccessful.  This isn’t field of dreams. You’ve got to tell adults about the amazing stadium you’ve build for them. There is a real disconnect among higher ed leaders, faculty, and staff here. More and more, states and institutions are creating programs to support adult learner success and get stop outs back on campus. But, they continue, on the whole, to recruit in the same inefficient manner. CollegeAPP allows for a more efficient, and strategic way to market to and recruit adults to college.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https://www.wiche.edu/resources/knocking-at-the-college-door-10th-edition/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All scores at 55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https://www.wiche.edu/resources/knocking-at-the-college-door-10th-edition/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https://www.wiche.edu/resources/knocking-at-the-college-door-10th-edition/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2b1de3759ce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g2b1de3759ce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5b1be45043b313b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g5b1be45043b313b1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Jeremy</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t>
            </a:r>
            <a:endParaRPr/>
          </a:p>
          <a:p>
            <a:pPr marL="45720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AK suggested talking points for Jeremy’s opening</a:t>
            </a: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Goal of the MI-RAISE Design Lab</a:t>
            </a:r>
            <a:endParaRPr>
              <a:solidFill>
                <a:schemeClr val="dk1"/>
              </a:solidFill>
            </a:endParaRPr>
          </a:p>
          <a:p>
            <a:pPr marL="0" lvl="0" indent="0" algn="l" rtl="0">
              <a:lnSpc>
                <a:spcPct val="100000"/>
              </a:lnSpc>
              <a:spcBef>
                <a:spcPts val="0"/>
              </a:spcBef>
              <a:spcAft>
                <a:spcPts val="0"/>
              </a:spcAft>
              <a:buSzPts val="1100"/>
              <a:buNone/>
            </a:pPr>
            <a:r>
              <a:rPr lang="en" i="1">
                <a:solidFill>
                  <a:schemeClr val="dk1"/>
                </a:solidFill>
              </a:rPr>
              <a:t>--The goal of this 6 month process is to help you and your colleagues build strong, strategic, actionable plans for significantly enhancing and improving your ability to serve adult learners.  </a:t>
            </a:r>
            <a:endParaRPr i="1">
              <a:solidFill>
                <a:schemeClr val="dk1"/>
              </a:solidFill>
            </a:endParaRPr>
          </a:p>
          <a:p>
            <a:pPr marL="0" lvl="0" indent="0" algn="l" rtl="0">
              <a:lnSpc>
                <a:spcPct val="100000"/>
              </a:lnSpc>
              <a:spcBef>
                <a:spcPts val="0"/>
              </a:spcBef>
              <a:spcAft>
                <a:spcPts val="0"/>
              </a:spcAft>
              <a:buSzPts val="1100"/>
              <a:buNone/>
            </a:pPr>
            <a:r>
              <a:rPr lang="en" i="1">
                <a:solidFill>
                  <a:schemeClr val="dk1"/>
                </a:solidFill>
              </a:rPr>
              <a:t>In the near future, starting with but not limited to, the first round of IIA grants, resources will be made available to support institutional capacity for more effectively meeting the needs of adult learners. To be competitive for these resources, institutions and partnerships will need to demonstrate that they have undertaken a careful, planful process in developing proposals. The MI-RAISE Design Lab has been designed to provide a light, but structured process for building out strong project plans. </a:t>
            </a:r>
            <a:endParaRPr i="1">
              <a:solidFill>
                <a:schemeClr val="dk1"/>
              </a:solidFill>
            </a:endParaRPr>
          </a:p>
          <a:p>
            <a:pPr marL="0" lvl="0" indent="0" algn="l" rtl="0">
              <a:lnSpc>
                <a:spcPct val="100000"/>
              </a:lnSpc>
              <a:spcBef>
                <a:spcPts val="0"/>
              </a:spcBef>
              <a:spcAft>
                <a:spcPts val="0"/>
              </a:spcAft>
              <a:buSzPts val="1100"/>
              <a:buNone/>
            </a:pPr>
            <a:endParaRPr i="1">
              <a:solidFill>
                <a:schemeClr val="dk1"/>
              </a:solidFill>
            </a:endParaRPr>
          </a:p>
          <a:p>
            <a:pPr marL="0" lvl="0" indent="0" algn="l" rtl="0">
              <a:lnSpc>
                <a:spcPct val="100000"/>
              </a:lnSpc>
              <a:spcBef>
                <a:spcPts val="0"/>
              </a:spcBef>
              <a:spcAft>
                <a:spcPts val="0"/>
              </a:spcAft>
              <a:buSzPts val="1100"/>
              <a:buNone/>
            </a:pPr>
            <a:r>
              <a:rPr lang="en" i="1">
                <a:solidFill>
                  <a:schemeClr val="dk1"/>
                </a:solidFill>
              </a:rPr>
              <a:t>--The reason we’re taking this approach is because we know from listening to you in a variety of settings that 1) you need resources to do important work, 2) you don’t have a lot of time to think strategically, because you’re so busy working every day on the huge array of responsibilities you have, 3) it’s far too easy to work in silos and miss those opportunities to connect across areas in creative ways that can positively impact your students’ experiences, and 4) for most of you, even if it’s in your institutional bones, effectively meeting the diverse needs of today’s adult learners is hard work that requires next-level strategy and coordination. </a:t>
            </a:r>
            <a:endParaRPr i="1">
              <a:solidFill>
                <a:schemeClr val="dk1"/>
              </a:solidFill>
            </a:endParaRPr>
          </a:p>
          <a:p>
            <a:pPr marL="0" lvl="0" indent="0" algn="l" rtl="0">
              <a:lnSpc>
                <a:spcPct val="100000"/>
              </a:lnSpc>
              <a:spcBef>
                <a:spcPts val="0"/>
              </a:spcBef>
              <a:spcAft>
                <a:spcPts val="0"/>
              </a:spcAft>
              <a:buSzPts val="1100"/>
              <a:buNone/>
            </a:pP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b1de3759c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9" name="Google Shape;169;g2b1de3759c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986f52ae89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8" name="Google Shape;178;g2986f52ae89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Jeremy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AK suggested talking points for Jeremy: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i="1"/>
              <a:t>Following this meeting, possibly in your inbox right now, you’ll find a sign up sheet for your initial self-assessment reflection session that we’re asking each of your teams to participate in before the end of the year. At that meeting you’ll also be asked to schedule your design sprint kick-off with Sova in January, so please come to that meeting with your team’s January availability. </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And finally, please be sure to mark your calendars for the virtual convening on December 12 and the in-person meeting January 17 </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8" name="Google Shape;18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Jeremy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i="1"/>
              <a:t>We’re happy to answer questions now and, should you have questions following this meeting, feel free to reach out and we’ll make sure to direct your question to the right person. </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endParaRPr i="1"/>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9876637a77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 name="Google Shape;108;g29876637a7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b1de3759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 name="Google Shape;113;g2b1de3759ce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Jeremy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i="1"/>
              <a:t>We have a great group of partners here that are going to be working together behind the scenes and with you in a coordinated way to provide you with the information, ideas, and support you need to build strong, grounded proposals. The Center is the lead and we’re excited to be in this work </a:t>
            </a:r>
            <a:r>
              <a:rPr lang="en"/>
              <a:t>(insert ½ a sentence on the Center’s origin and charge).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i="1"/>
              <a:t>Education Strategy Group, through a Kresge Foundation grant, is bringing their expertise to provide grounding for the Design Lab participants, to help produce labor market data for participating institutions, and to provide convening support and network learning opportunities. They have created a self-assessment tool that you’ll be provided with and around which you’ll have one 60-90 minute grounding session before the end of the year. Our ESG colleagues will tell you more about that in a moment, but know that the self-assessment discussion will not be an onerous process, but a discussion. You’ll have the opportunity to prepare for the session, but no preparation will be required. </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Sova is the design process lead and their team will be working individually with your institutions to tailor a process that will result in compelling, strategic, actionable, grounded proposals for the IIA. In a couple of minutes here, you’ll hear about Sova’s approach to this work, but know that Sova is committed to meeting you where you are and tailoring a process that feels light, fits within the realities of your team’s busy lives, and that helps you build the strongest possible proposals by May. </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CollegeAPP will be providing Adult Prospect Pipeline data mining and modeling to help you think strategically and broadly about the opportunities you have in your service region. Additional data analysis of this kind will be helpful to you in the work of building strong, grounded proposals.</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TalentFirst will be working with ESG and CollegeAPP to extend our collective capacity to provide you with good information about the broader landscape that your institutions are operating in and the labor market opportunities that exist in your service region.</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While the support has been assembled specifically for the purpose of readying institutions to apply for IIA and other grants, we think the insights and support provided by the partners will be of wider benefit to you and your colleagues. </a:t>
            </a:r>
            <a:endParaRPr i="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2" name="Google Shape;12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Jeremy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i="1"/>
              <a:t>We have a great group of partners here that are going to be working together behind the scenes and with you in a coordinated way to provide you with the information, ideas, and support you need to build strong, grounded proposals. The Center is the lead and we’re excited to be in this work </a:t>
            </a:r>
            <a:r>
              <a:rPr lang="en"/>
              <a:t>(insert ½ a sentence on the Center’s origin and charge).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i="1"/>
              <a:t>Education Strategy Group, through a Kresge Foundation grant, is bringing their expertise to provide grounding for the Design Lab participants, to help produce labor market data for participating institutions, and to provide convening support and network learning opportunities. They have created a self-assessment tool that you’ll be provided with and around which you’ll have one 60-90 minute grounding session before the end of the year. Our ESG colleagues will tell you more about that in a moment, but know that the self-assessment discussion will not be an onerous process, but a discussion. You’ll have the opportunity to prepare for the session, but no preparation will be required. </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Sova is the design process lead and their team will be working individually with your institutions to tailor a process that will result in compelling, strategic, actionable, grounded proposals for the IIA. In a couple of minutes here, you’ll hear about Sova’s approach to this work, but know that Sova is committed to meeting you where you are and tailoring a process that feels light, fits within the realities of your team’s busy lives, and that helps you build the strongest possible proposals by May. </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CollegeAPP will be providing Adult Prospect Pipeline data mining and modeling to help you think strategically and broadly about the opportunities you have in your service region. Additional data analysis of this kind will be helpful to you in the work of building strong, grounded proposals.</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TalentFirst will be working with ESG and CollegeAPP to extend our collective capacity to provide you with good information about the broader landscape that your institutions are operating in and the labor market opportunities that exist in your service region.</a:t>
            </a:r>
            <a:endParaRPr i="1"/>
          </a:p>
          <a:p>
            <a:pPr marL="0" lvl="0" indent="0" algn="l" rtl="0">
              <a:lnSpc>
                <a:spcPct val="100000"/>
              </a:lnSpc>
              <a:spcBef>
                <a:spcPts val="0"/>
              </a:spcBef>
              <a:spcAft>
                <a:spcPts val="0"/>
              </a:spcAft>
              <a:buSzPts val="1100"/>
              <a:buNone/>
            </a:pPr>
            <a:endParaRPr i="1"/>
          </a:p>
          <a:p>
            <a:pPr marL="0" lvl="0" indent="0" algn="l" rtl="0">
              <a:lnSpc>
                <a:spcPct val="100000"/>
              </a:lnSpc>
              <a:spcBef>
                <a:spcPts val="0"/>
              </a:spcBef>
              <a:spcAft>
                <a:spcPts val="0"/>
              </a:spcAft>
              <a:buSzPts val="1100"/>
              <a:buNone/>
            </a:pPr>
            <a:r>
              <a:rPr lang="en" i="1"/>
              <a:t>While the support has been assembled specifically for the purpose of readying institutions to apply for IIA and other grants, we think the insights and support provided by the partners will be of wider benefit to you and your colleagues. </a:t>
            </a:r>
            <a:endParaRPr i="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1de3759ce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g2b1de3759ce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b1be45043b313b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4" name="Google Shape;154;g5b1be45043b313b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9"/>
        <p:cNvGrpSpPr/>
        <p:nvPr/>
      </p:nvGrpSpPr>
      <p:grpSpPr>
        <a:xfrm>
          <a:off x="0" y="0"/>
          <a:ext cx="0" cy="0"/>
          <a:chOff x="0" y="0"/>
          <a:chExt cx="0" cy="0"/>
        </a:xfrm>
      </p:grpSpPr>
      <p:sp>
        <p:nvSpPr>
          <p:cNvPr id="10" name="Google Shape;10;p11"/>
          <p:cNvSpPr/>
          <p:nvPr/>
        </p:nvSpPr>
        <p:spPr>
          <a:xfrm>
            <a:off x="0" y="0"/>
            <a:ext cx="18288000" cy="9756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1" name="Google Shape;11;p11"/>
          <p:cNvSpPr txBox="1">
            <a:spLocks noGrp="1"/>
          </p:cNvSpPr>
          <p:nvPr>
            <p:ph type="ctrTitle"/>
          </p:nvPr>
        </p:nvSpPr>
        <p:spPr>
          <a:xfrm>
            <a:off x="1458900" y="2644900"/>
            <a:ext cx="15376200" cy="332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4200"/>
              <a:buNone/>
              <a:defRPr sz="8400"/>
            </a:lvl1pPr>
            <a:lvl2pPr lvl="1" algn="l">
              <a:lnSpc>
                <a:spcPct val="100000"/>
              </a:lnSpc>
              <a:spcBef>
                <a:spcPts val="0"/>
              </a:spcBef>
              <a:spcAft>
                <a:spcPts val="0"/>
              </a:spcAft>
              <a:buSzPts val="4200"/>
              <a:buNone/>
              <a:defRPr sz="8400"/>
            </a:lvl2pPr>
            <a:lvl3pPr lvl="2" algn="l">
              <a:lnSpc>
                <a:spcPct val="100000"/>
              </a:lnSpc>
              <a:spcBef>
                <a:spcPts val="0"/>
              </a:spcBef>
              <a:spcAft>
                <a:spcPts val="0"/>
              </a:spcAft>
              <a:buSzPts val="4200"/>
              <a:buNone/>
              <a:defRPr sz="8400"/>
            </a:lvl3pPr>
            <a:lvl4pPr lvl="3" algn="l">
              <a:lnSpc>
                <a:spcPct val="100000"/>
              </a:lnSpc>
              <a:spcBef>
                <a:spcPts val="0"/>
              </a:spcBef>
              <a:spcAft>
                <a:spcPts val="0"/>
              </a:spcAft>
              <a:buSzPts val="4200"/>
              <a:buNone/>
              <a:defRPr sz="8400"/>
            </a:lvl4pPr>
            <a:lvl5pPr lvl="4" algn="l">
              <a:lnSpc>
                <a:spcPct val="100000"/>
              </a:lnSpc>
              <a:spcBef>
                <a:spcPts val="0"/>
              </a:spcBef>
              <a:spcAft>
                <a:spcPts val="0"/>
              </a:spcAft>
              <a:buSzPts val="4200"/>
              <a:buNone/>
              <a:defRPr sz="8400"/>
            </a:lvl5pPr>
            <a:lvl6pPr lvl="5" algn="l">
              <a:lnSpc>
                <a:spcPct val="100000"/>
              </a:lnSpc>
              <a:spcBef>
                <a:spcPts val="0"/>
              </a:spcBef>
              <a:spcAft>
                <a:spcPts val="0"/>
              </a:spcAft>
              <a:buSzPts val="4200"/>
              <a:buNone/>
              <a:defRPr sz="8400"/>
            </a:lvl6pPr>
            <a:lvl7pPr lvl="6" algn="l">
              <a:lnSpc>
                <a:spcPct val="100000"/>
              </a:lnSpc>
              <a:spcBef>
                <a:spcPts val="0"/>
              </a:spcBef>
              <a:spcAft>
                <a:spcPts val="0"/>
              </a:spcAft>
              <a:buSzPts val="4200"/>
              <a:buNone/>
              <a:defRPr sz="8400"/>
            </a:lvl7pPr>
            <a:lvl8pPr lvl="7" algn="l">
              <a:lnSpc>
                <a:spcPct val="100000"/>
              </a:lnSpc>
              <a:spcBef>
                <a:spcPts val="0"/>
              </a:spcBef>
              <a:spcAft>
                <a:spcPts val="0"/>
              </a:spcAft>
              <a:buSzPts val="4200"/>
              <a:buNone/>
              <a:defRPr sz="8400"/>
            </a:lvl8pPr>
            <a:lvl9pPr lvl="8" algn="l">
              <a:lnSpc>
                <a:spcPct val="100000"/>
              </a:lnSpc>
              <a:spcBef>
                <a:spcPts val="0"/>
              </a:spcBef>
              <a:spcAft>
                <a:spcPts val="0"/>
              </a:spcAft>
              <a:buSzPts val="4200"/>
              <a:buNone/>
              <a:defRPr sz="8400"/>
            </a:lvl9pPr>
          </a:lstStyle>
          <a:p>
            <a:endParaRPr/>
          </a:p>
        </p:txBody>
      </p:sp>
      <p:sp>
        <p:nvSpPr>
          <p:cNvPr id="12" name="Google Shape;12;p11"/>
          <p:cNvSpPr txBox="1">
            <a:spLocks noGrp="1"/>
          </p:cNvSpPr>
          <p:nvPr>
            <p:ph type="subTitle" idx="1"/>
          </p:nvPr>
        </p:nvSpPr>
        <p:spPr>
          <a:xfrm>
            <a:off x="1459254" y="6345800"/>
            <a:ext cx="15376200" cy="1082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3200"/>
            </a:lvl1pPr>
            <a:lvl2pPr lvl="1" algn="l">
              <a:lnSpc>
                <a:spcPct val="100000"/>
              </a:lnSpc>
              <a:spcBef>
                <a:spcPts val="0"/>
              </a:spcBef>
              <a:spcAft>
                <a:spcPts val="0"/>
              </a:spcAft>
              <a:buSzPts val="1600"/>
              <a:buNone/>
              <a:defRPr sz="3200"/>
            </a:lvl2pPr>
            <a:lvl3pPr lvl="2" algn="l">
              <a:lnSpc>
                <a:spcPct val="100000"/>
              </a:lnSpc>
              <a:spcBef>
                <a:spcPts val="0"/>
              </a:spcBef>
              <a:spcAft>
                <a:spcPts val="0"/>
              </a:spcAft>
              <a:buSzPts val="1600"/>
              <a:buNone/>
              <a:defRPr sz="3200"/>
            </a:lvl3pPr>
            <a:lvl4pPr lvl="3" algn="l">
              <a:lnSpc>
                <a:spcPct val="100000"/>
              </a:lnSpc>
              <a:spcBef>
                <a:spcPts val="0"/>
              </a:spcBef>
              <a:spcAft>
                <a:spcPts val="0"/>
              </a:spcAft>
              <a:buSzPts val="1600"/>
              <a:buNone/>
              <a:defRPr sz="3200"/>
            </a:lvl4pPr>
            <a:lvl5pPr lvl="4" algn="l">
              <a:lnSpc>
                <a:spcPct val="100000"/>
              </a:lnSpc>
              <a:spcBef>
                <a:spcPts val="0"/>
              </a:spcBef>
              <a:spcAft>
                <a:spcPts val="0"/>
              </a:spcAft>
              <a:buSzPts val="1600"/>
              <a:buNone/>
              <a:defRPr sz="3200"/>
            </a:lvl5pPr>
            <a:lvl6pPr lvl="5" algn="l">
              <a:lnSpc>
                <a:spcPct val="100000"/>
              </a:lnSpc>
              <a:spcBef>
                <a:spcPts val="0"/>
              </a:spcBef>
              <a:spcAft>
                <a:spcPts val="0"/>
              </a:spcAft>
              <a:buSzPts val="1600"/>
              <a:buNone/>
              <a:defRPr sz="3200"/>
            </a:lvl6pPr>
            <a:lvl7pPr lvl="6" algn="l">
              <a:lnSpc>
                <a:spcPct val="100000"/>
              </a:lnSpc>
              <a:spcBef>
                <a:spcPts val="0"/>
              </a:spcBef>
              <a:spcAft>
                <a:spcPts val="0"/>
              </a:spcAft>
              <a:buSzPts val="1600"/>
              <a:buNone/>
              <a:defRPr sz="3200"/>
            </a:lvl7pPr>
            <a:lvl8pPr lvl="7" algn="l">
              <a:lnSpc>
                <a:spcPct val="100000"/>
              </a:lnSpc>
              <a:spcBef>
                <a:spcPts val="0"/>
              </a:spcBef>
              <a:spcAft>
                <a:spcPts val="0"/>
              </a:spcAft>
              <a:buSzPts val="1600"/>
              <a:buNone/>
              <a:defRPr sz="3200"/>
            </a:lvl8pPr>
            <a:lvl9pPr lvl="8" algn="l">
              <a:lnSpc>
                <a:spcPct val="100000"/>
              </a:lnSpc>
              <a:spcBef>
                <a:spcPts val="0"/>
              </a:spcBef>
              <a:spcAft>
                <a:spcPts val="0"/>
              </a:spcAft>
              <a:buSzPts val="1600"/>
              <a:buNone/>
              <a:defRPr sz="3200"/>
            </a:lvl9pPr>
          </a:lstStyle>
          <a:p>
            <a:endParaRPr/>
          </a:p>
        </p:txBody>
      </p:sp>
      <p:sp>
        <p:nvSpPr>
          <p:cNvPr id="13" name="Google Shape;13;p11"/>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76110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3"/>
        </a:solidFill>
        <a:effectLst/>
      </p:bgPr>
    </p:bg>
    <p:spTree>
      <p:nvGrpSpPr>
        <p:cNvPr id="1" name="Shape 14"/>
        <p:cNvGrpSpPr/>
        <p:nvPr/>
      </p:nvGrpSpPr>
      <p:grpSpPr>
        <a:xfrm>
          <a:off x="0" y="0"/>
          <a:ext cx="0" cy="0"/>
          <a:chOff x="0" y="0"/>
          <a:chExt cx="0" cy="0"/>
        </a:xfrm>
      </p:grpSpPr>
      <p:grpSp>
        <p:nvGrpSpPr>
          <p:cNvPr id="15" name="Google Shape;15;p18"/>
          <p:cNvGrpSpPr/>
          <p:nvPr/>
        </p:nvGrpSpPr>
        <p:grpSpPr>
          <a:xfrm>
            <a:off x="1660785" y="8338260"/>
            <a:ext cx="1491526" cy="91652"/>
            <a:chOff x="4580561" y="2589004"/>
            <a:chExt cx="1064464" cy="25200"/>
          </a:xfrm>
        </p:grpSpPr>
        <p:sp>
          <p:nvSpPr>
            <p:cNvPr id="16" name="Google Shape;16;p1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17" name="Google Shape;17;p1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18" name="Google Shape;18;p18"/>
          <p:cNvSpPr txBox="1">
            <a:spLocks noGrp="1"/>
          </p:cNvSpPr>
          <p:nvPr>
            <p:ph type="title"/>
          </p:nvPr>
        </p:nvSpPr>
        <p:spPr>
          <a:xfrm>
            <a:off x="1458900" y="1728600"/>
            <a:ext cx="14042400" cy="59700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3600"/>
              <a:buNone/>
              <a:defRPr sz="7200">
                <a:solidFill>
                  <a:schemeClr val="lt1"/>
                </a:solidFill>
              </a:defRPr>
            </a:lvl1pPr>
            <a:lvl2pPr lvl="1" algn="l">
              <a:lnSpc>
                <a:spcPct val="100000"/>
              </a:lnSpc>
              <a:spcBef>
                <a:spcPts val="0"/>
              </a:spcBef>
              <a:spcAft>
                <a:spcPts val="0"/>
              </a:spcAft>
              <a:buClr>
                <a:schemeClr val="lt1"/>
              </a:buClr>
              <a:buSzPts val="3600"/>
              <a:buNone/>
              <a:defRPr sz="7200">
                <a:solidFill>
                  <a:schemeClr val="lt1"/>
                </a:solidFill>
              </a:defRPr>
            </a:lvl2pPr>
            <a:lvl3pPr lvl="2" algn="l">
              <a:lnSpc>
                <a:spcPct val="100000"/>
              </a:lnSpc>
              <a:spcBef>
                <a:spcPts val="0"/>
              </a:spcBef>
              <a:spcAft>
                <a:spcPts val="0"/>
              </a:spcAft>
              <a:buClr>
                <a:schemeClr val="lt1"/>
              </a:buClr>
              <a:buSzPts val="3600"/>
              <a:buNone/>
              <a:defRPr sz="7200">
                <a:solidFill>
                  <a:schemeClr val="lt1"/>
                </a:solidFill>
              </a:defRPr>
            </a:lvl3pPr>
            <a:lvl4pPr lvl="3" algn="l">
              <a:lnSpc>
                <a:spcPct val="100000"/>
              </a:lnSpc>
              <a:spcBef>
                <a:spcPts val="0"/>
              </a:spcBef>
              <a:spcAft>
                <a:spcPts val="0"/>
              </a:spcAft>
              <a:buClr>
                <a:schemeClr val="lt1"/>
              </a:buClr>
              <a:buSzPts val="3600"/>
              <a:buNone/>
              <a:defRPr sz="7200">
                <a:solidFill>
                  <a:schemeClr val="lt1"/>
                </a:solidFill>
              </a:defRPr>
            </a:lvl4pPr>
            <a:lvl5pPr lvl="4" algn="l">
              <a:lnSpc>
                <a:spcPct val="100000"/>
              </a:lnSpc>
              <a:spcBef>
                <a:spcPts val="0"/>
              </a:spcBef>
              <a:spcAft>
                <a:spcPts val="0"/>
              </a:spcAft>
              <a:buClr>
                <a:schemeClr val="lt1"/>
              </a:buClr>
              <a:buSzPts val="3600"/>
              <a:buNone/>
              <a:defRPr sz="7200">
                <a:solidFill>
                  <a:schemeClr val="lt1"/>
                </a:solidFill>
              </a:defRPr>
            </a:lvl5pPr>
            <a:lvl6pPr lvl="5" algn="l">
              <a:lnSpc>
                <a:spcPct val="100000"/>
              </a:lnSpc>
              <a:spcBef>
                <a:spcPts val="0"/>
              </a:spcBef>
              <a:spcAft>
                <a:spcPts val="0"/>
              </a:spcAft>
              <a:buClr>
                <a:schemeClr val="lt1"/>
              </a:buClr>
              <a:buSzPts val="3600"/>
              <a:buNone/>
              <a:defRPr sz="7200">
                <a:solidFill>
                  <a:schemeClr val="lt1"/>
                </a:solidFill>
              </a:defRPr>
            </a:lvl6pPr>
            <a:lvl7pPr lvl="6" algn="l">
              <a:lnSpc>
                <a:spcPct val="100000"/>
              </a:lnSpc>
              <a:spcBef>
                <a:spcPts val="0"/>
              </a:spcBef>
              <a:spcAft>
                <a:spcPts val="0"/>
              </a:spcAft>
              <a:buClr>
                <a:schemeClr val="lt1"/>
              </a:buClr>
              <a:buSzPts val="3600"/>
              <a:buNone/>
              <a:defRPr sz="7200">
                <a:solidFill>
                  <a:schemeClr val="lt1"/>
                </a:solidFill>
              </a:defRPr>
            </a:lvl7pPr>
            <a:lvl8pPr lvl="7" algn="l">
              <a:lnSpc>
                <a:spcPct val="100000"/>
              </a:lnSpc>
              <a:spcBef>
                <a:spcPts val="0"/>
              </a:spcBef>
              <a:spcAft>
                <a:spcPts val="0"/>
              </a:spcAft>
              <a:buClr>
                <a:schemeClr val="lt1"/>
              </a:buClr>
              <a:buSzPts val="3600"/>
              <a:buNone/>
              <a:defRPr sz="7200">
                <a:solidFill>
                  <a:schemeClr val="lt1"/>
                </a:solidFill>
              </a:defRPr>
            </a:lvl8pPr>
            <a:lvl9pPr lvl="8" algn="l">
              <a:lnSpc>
                <a:spcPct val="100000"/>
              </a:lnSpc>
              <a:spcBef>
                <a:spcPts val="0"/>
              </a:spcBef>
              <a:spcAft>
                <a:spcPts val="0"/>
              </a:spcAft>
              <a:buClr>
                <a:schemeClr val="lt1"/>
              </a:buClr>
              <a:buSzPts val="3600"/>
              <a:buNone/>
              <a:defRPr sz="7200">
                <a:solidFill>
                  <a:schemeClr val="lt1"/>
                </a:solidFill>
              </a:defRPr>
            </a:lvl9pPr>
          </a:lstStyle>
          <a:p>
            <a:endParaRPr/>
          </a:p>
        </p:txBody>
      </p:sp>
      <p:sp>
        <p:nvSpPr>
          <p:cNvPr id="19" name="Google Shape;19;p18"/>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77126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0"/>
        <p:cNvGrpSpPr/>
        <p:nvPr/>
      </p:nvGrpSpPr>
      <p:grpSpPr>
        <a:xfrm>
          <a:off x="0" y="0"/>
          <a:ext cx="0" cy="0"/>
          <a:chOff x="0" y="0"/>
          <a:chExt cx="0" cy="0"/>
        </a:xfrm>
      </p:grpSpPr>
      <p:sp>
        <p:nvSpPr>
          <p:cNvPr id="21" name="Google Shape;21;p12"/>
          <p:cNvSpPr/>
          <p:nvPr/>
        </p:nvSpPr>
        <p:spPr>
          <a:xfrm>
            <a:off x="0" y="0"/>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nvGrpSpPr>
          <p:cNvPr id="22" name="Google Shape;22;p12"/>
          <p:cNvGrpSpPr/>
          <p:nvPr/>
        </p:nvGrpSpPr>
        <p:grpSpPr>
          <a:xfrm>
            <a:off x="1660785" y="2382512"/>
            <a:ext cx="1491526" cy="91652"/>
            <a:chOff x="4580561" y="2589004"/>
            <a:chExt cx="1064464" cy="25200"/>
          </a:xfrm>
        </p:grpSpPr>
        <p:sp>
          <p:nvSpPr>
            <p:cNvPr id="23" name="Google Shape;23;p1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24" name="Google Shape;24;p1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25" name="Google Shape;25;p12"/>
          <p:cNvSpPr txBox="1">
            <a:spLocks noGrp="1"/>
          </p:cNvSpPr>
          <p:nvPr>
            <p:ph type="title"/>
          </p:nvPr>
        </p:nvSpPr>
        <p:spPr>
          <a:xfrm>
            <a:off x="1460000" y="2637300"/>
            <a:ext cx="6601800" cy="3374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5200"/>
            </a:lvl1pPr>
            <a:lvl2pPr lvl="1" algn="l">
              <a:lnSpc>
                <a:spcPct val="100000"/>
              </a:lnSpc>
              <a:spcBef>
                <a:spcPts val="0"/>
              </a:spcBef>
              <a:spcAft>
                <a:spcPts val="0"/>
              </a:spcAft>
              <a:buSzPts val="2600"/>
              <a:buNone/>
              <a:defRPr sz="5200"/>
            </a:lvl2pPr>
            <a:lvl3pPr lvl="2" algn="l">
              <a:lnSpc>
                <a:spcPct val="100000"/>
              </a:lnSpc>
              <a:spcBef>
                <a:spcPts val="0"/>
              </a:spcBef>
              <a:spcAft>
                <a:spcPts val="0"/>
              </a:spcAft>
              <a:buSzPts val="2600"/>
              <a:buNone/>
              <a:defRPr sz="5200"/>
            </a:lvl3pPr>
            <a:lvl4pPr lvl="3" algn="l">
              <a:lnSpc>
                <a:spcPct val="100000"/>
              </a:lnSpc>
              <a:spcBef>
                <a:spcPts val="0"/>
              </a:spcBef>
              <a:spcAft>
                <a:spcPts val="0"/>
              </a:spcAft>
              <a:buSzPts val="2600"/>
              <a:buNone/>
              <a:defRPr sz="5200"/>
            </a:lvl4pPr>
            <a:lvl5pPr lvl="4" algn="l">
              <a:lnSpc>
                <a:spcPct val="100000"/>
              </a:lnSpc>
              <a:spcBef>
                <a:spcPts val="0"/>
              </a:spcBef>
              <a:spcAft>
                <a:spcPts val="0"/>
              </a:spcAft>
              <a:buSzPts val="2600"/>
              <a:buNone/>
              <a:defRPr sz="5200"/>
            </a:lvl5pPr>
            <a:lvl6pPr lvl="5" algn="l">
              <a:lnSpc>
                <a:spcPct val="100000"/>
              </a:lnSpc>
              <a:spcBef>
                <a:spcPts val="0"/>
              </a:spcBef>
              <a:spcAft>
                <a:spcPts val="0"/>
              </a:spcAft>
              <a:buSzPts val="2600"/>
              <a:buNone/>
              <a:defRPr sz="5200"/>
            </a:lvl6pPr>
            <a:lvl7pPr lvl="6" algn="l">
              <a:lnSpc>
                <a:spcPct val="100000"/>
              </a:lnSpc>
              <a:spcBef>
                <a:spcPts val="0"/>
              </a:spcBef>
              <a:spcAft>
                <a:spcPts val="0"/>
              </a:spcAft>
              <a:buSzPts val="2600"/>
              <a:buNone/>
              <a:defRPr sz="5200"/>
            </a:lvl7pPr>
            <a:lvl8pPr lvl="7" algn="l">
              <a:lnSpc>
                <a:spcPct val="100000"/>
              </a:lnSpc>
              <a:spcBef>
                <a:spcPts val="0"/>
              </a:spcBef>
              <a:spcAft>
                <a:spcPts val="0"/>
              </a:spcAft>
              <a:buSzPts val="2600"/>
              <a:buNone/>
              <a:defRPr sz="5200"/>
            </a:lvl8pPr>
            <a:lvl9pPr lvl="8" algn="l">
              <a:lnSpc>
                <a:spcPct val="100000"/>
              </a:lnSpc>
              <a:spcBef>
                <a:spcPts val="0"/>
              </a:spcBef>
              <a:spcAft>
                <a:spcPts val="0"/>
              </a:spcAft>
              <a:buSzPts val="2600"/>
              <a:buNone/>
              <a:defRPr sz="5200"/>
            </a:lvl9pPr>
          </a:lstStyle>
          <a:p>
            <a:endParaRPr/>
          </a:p>
        </p:txBody>
      </p:sp>
      <p:sp>
        <p:nvSpPr>
          <p:cNvPr id="26" name="Google Shape;26;p12"/>
          <p:cNvSpPr txBox="1">
            <a:spLocks noGrp="1"/>
          </p:cNvSpPr>
          <p:nvPr>
            <p:ph type="subTitle" idx="1"/>
          </p:nvPr>
        </p:nvSpPr>
        <p:spPr>
          <a:xfrm>
            <a:off x="1449900" y="6323050"/>
            <a:ext cx="6601800" cy="1518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1600"/>
              <a:buNone/>
              <a:defRPr sz="3200"/>
            </a:lvl1pPr>
            <a:lvl2pPr lvl="1" algn="l">
              <a:lnSpc>
                <a:spcPct val="100000"/>
              </a:lnSpc>
              <a:spcBef>
                <a:spcPts val="0"/>
              </a:spcBef>
              <a:spcAft>
                <a:spcPts val="0"/>
              </a:spcAft>
              <a:buSzPts val="1600"/>
              <a:buNone/>
              <a:defRPr sz="3200"/>
            </a:lvl2pPr>
            <a:lvl3pPr lvl="2" algn="l">
              <a:lnSpc>
                <a:spcPct val="100000"/>
              </a:lnSpc>
              <a:spcBef>
                <a:spcPts val="0"/>
              </a:spcBef>
              <a:spcAft>
                <a:spcPts val="0"/>
              </a:spcAft>
              <a:buSzPts val="1600"/>
              <a:buNone/>
              <a:defRPr sz="3200"/>
            </a:lvl3pPr>
            <a:lvl4pPr lvl="3" algn="l">
              <a:lnSpc>
                <a:spcPct val="100000"/>
              </a:lnSpc>
              <a:spcBef>
                <a:spcPts val="0"/>
              </a:spcBef>
              <a:spcAft>
                <a:spcPts val="0"/>
              </a:spcAft>
              <a:buSzPts val="1600"/>
              <a:buNone/>
              <a:defRPr sz="3200"/>
            </a:lvl4pPr>
            <a:lvl5pPr lvl="4" algn="l">
              <a:lnSpc>
                <a:spcPct val="100000"/>
              </a:lnSpc>
              <a:spcBef>
                <a:spcPts val="0"/>
              </a:spcBef>
              <a:spcAft>
                <a:spcPts val="0"/>
              </a:spcAft>
              <a:buSzPts val="1600"/>
              <a:buNone/>
              <a:defRPr sz="3200"/>
            </a:lvl5pPr>
            <a:lvl6pPr lvl="5" algn="l">
              <a:lnSpc>
                <a:spcPct val="100000"/>
              </a:lnSpc>
              <a:spcBef>
                <a:spcPts val="0"/>
              </a:spcBef>
              <a:spcAft>
                <a:spcPts val="0"/>
              </a:spcAft>
              <a:buSzPts val="1600"/>
              <a:buNone/>
              <a:defRPr sz="3200"/>
            </a:lvl6pPr>
            <a:lvl7pPr lvl="6" algn="l">
              <a:lnSpc>
                <a:spcPct val="100000"/>
              </a:lnSpc>
              <a:spcBef>
                <a:spcPts val="0"/>
              </a:spcBef>
              <a:spcAft>
                <a:spcPts val="0"/>
              </a:spcAft>
              <a:buSzPts val="1600"/>
              <a:buNone/>
              <a:defRPr sz="3200"/>
            </a:lvl7pPr>
            <a:lvl8pPr lvl="7" algn="l">
              <a:lnSpc>
                <a:spcPct val="100000"/>
              </a:lnSpc>
              <a:spcBef>
                <a:spcPts val="0"/>
              </a:spcBef>
              <a:spcAft>
                <a:spcPts val="0"/>
              </a:spcAft>
              <a:buSzPts val="1600"/>
              <a:buNone/>
              <a:defRPr sz="3200"/>
            </a:lvl8pPr>
            <a:lvl9pPr lvl="8" algn="l">
              <a:lnSpc>
                <a:spcPct val="100000"/>
              </a:lnSpc>
              <a:spcBef>
                <a:spcPts val="0"/>
              </a:spcBef>
              <a:spcAft>
                <a:spcPts val="0"/>
              </a:spcAft>
              <a:buSzPts val="1600"/>
              <a:buNone/>
              <a:defRPr sz="3200"/>
            </a:lvl9pPr>
          </a:lstStyle>
          <a:p>
            <a:endParaRPr/>
          </a:p>
        </p:txBody>
      </p:sp>
      <p:sp>
        <p:nvSpPr>
          <p:cNvPr id="27" name="Google Shape;27;p12"/>
          <p:cNvSpPr txBox="1">
            <a:spLocks noGrp="1"/>
          </p:cNvSpPr>
          <p:nvPr>
            <p:ph type="body" idx="2"/>
          </p:nvPr>
        </p:nvSpPr>
        <p:spPr>
          <a:xfrm>
            <a:off x="10348450" y="2705250"/>
            <a:ext cx="6748800" cy="6051000"/>
          </a:xfrm>
          <a:prstGeom prst="rect">
            <a:avLst/>
          </a:prstGeom>
          <a:noFill/>
          <a:ln>
            <a:noFill/>
          </a:ln>
        </p:spPr>
        <p:txBody>
          <a:bodyPr spcFirstLastPara="1" wrap="square" lIns="91425" tIns="91425" rIns="91425" bIns="91425" anchor="t" anchorCtr="0">
            <a:normAutofit/>
          </a:bodyPr>
          <a:lstStyle>
            <a:lvl1pPr marL="914400" lvl="0" indent="-622300" algn="l">
              <a:lnSpc>
                <a:spcPct val="115000"/>
              </a:lnSpc>
              <a:spcBef>
                <a:spcPts val="0"/>
              </a:spcBef>
              <a:spcAft>
                <a:spcPts val="0"/>
              </a:spcAft>
              <a:buSzPts val="1300"/>
              <a:buChar char="●"/>
              <a:defRPr/>
            </a:lvl1pPr>
            <a:lvl2pPr marL="1828800" lvl="1" indent="-596900" algn="l">
              <a:lnSpc>
                <a:spcPct val="115000"/>
              </a:lnSpc>
              <a:spcBef>
                <a:spcPts val="0"/>
              </a:spcBef>
              <a:spcAft>
                <a:spcPts val="0"/>
              </a:spcAft>
              <a:buSzPts val="1100"/>
              <a:buChar char="○"/>
              <a:defRPr/>
            </a:lvl2pPr>
            <a:lvl3pPr marL="2743200" lvl="2" indent="-596900" algn="l">
              <a:lnSpc>
                <a:spcPct val="115000"/>
              </a:lnSpc>
              <a:spcBef>
                <a:spcPts val="0"/>
              </a:spcBef>
              <a:spcAft>
                <a:spcPts val="0"/>
              </a:spcAft>
              <a:buSzPts val="1100"/>
              <a:buChar char="■"/>
              <a:defRPr/>
            </a:lvl3pPr>
            <a:lvl4pPr marL="3657600" lvl="3" indent="-596900" algn="l">
              <a:lnSpc>
                <a:spcPct val="115000"/>
              </a:lnSpc>
              <a:spcBef>
                <a:spcPts val="0"/>
              </a:spcBef>
              <a:spcAft>
                <a:spcPts val="0"/>
              </a:spcAft>
              <a:buSzPts val="1100"/>
              <a:buChar char="●"/>
              <a:defRPr/>
            </a:lvl4pPr>
            <a:lvl5pPr marL="4572000" lvl="4" indent="-596900" algn="l">
              <a:lnSpc>
                <a:spcPct val="115000"/>
              </a:lnSpc>
              <a:spcBef>
                <a:spcPts val="0"/>
              </a:spcBef>
              <a:spcAft>
                <a:spcPts val="0"/>
              </a:spcAft>
              <a:buSzPts val="1100"/>
              <a:buChar char="○"/>
              <a:defRPr/>
            </a:lvl5pPr>
            <a:lvl6pPr marL="5486400" lvl="5" indent="-596900" algn="l">
              <a:lnSpc>
                <a:spcPct val="115000"/>
              </a:lnSpc>
              <a:spcBef>
                <a:spcPts val="0"/>
              </a:spcBef>
              <a:spcAft>
                <a:spcPts val="0"/>
              </a:spcAft>
              <a:buSzPts val="1100"/>
              <a:buChar char="■"/>
              <a:defRPr/>
            </a:lvl6pPr>
            <a:lvl7pPr marL="6400800" lvl="6" indent="-596900" algn="l">
              <a:lnSpc>
                <a:spcPct val="115000"/>
              </a:lnSpc>
              <a:spcBef>
                <a:spcPts val="0"/>
              </a:spcBef>
              <a:spcAft>
                <a:spcPts val="0"/>
              </a:spcAft>
              <a:buSzPts val="1100"/>
              <a:buChar char="●"/>
              <a:defRPr/>
            </a:lvl7pPr>
            <a:lvl8pPr marL="7315200" lvl="7" indent="-596900" algn="l">
              <a:lnSpc>
                <a:spcPct val="115000"/>
              </a:lnSpc>
              <a:spcBef>
                <a:spcPts val="0"/>
              </a:spcBef>
              <a:spcAft>
                <a:spcPts val="0"/>
              </a:spcAft>
              <a:buSzPts val="1100"/>
              <a:buChar char="○"/>
              <a:defRPr/>
            </a:lvl8pPr>
            <a:lvl9pPr marL="8229600" lvl="8" indent="-596900" algn="l">
              <a:lnSpc>
                <a:spcPct val="115000"/>
              </a:lnSpc>
              <a:spcBef>
                <a:spcPts val="0"/>
              </a:spcBef>
              <a:spcAft>
                <a:spcPts val="0"/>
              </a:spcAft>
              <a:buSzPts val="1100"/>
              <a:buChar char="■"/>
              <a:defRPr/>
            </a:lvl9pPr>
          </a:lstStyle>
          <a:p>
            <a:endParaRPr/>
          </a:p>
        </p:txBody>
      </p:sp>
      <p:sp>
        <p:nvSpPr>
          <p:cNvPr id="28" name="Google Shape;28;p12"/>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38620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13"/>
          <p:cNvSpPr/>
          <p:nvPr/>
        </p:nvSpPr>
        <p:spPr>
          <a:xfrm>
            <a:off x="0" y="0"/>
            <a:ext cx="18288000" cy="9756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nvGrpSpPr>
          <p:cNvPr id="31" name="Google Shape;31;p13"/>
          <p:cNvGrpSpPr/>
          <p:nvPr/>
        </p:nvGrpSpPr>
        <p:grpSpPr>
          <a:xfrm>
            <a:off x="1660785" y="2382512"/>
            <a:ext cx="1491526" cy="91652"/>
            <a:chOff x="4580561" y="2589004"/>
            <a:chExt cx="1064464" cy="25200"/>
          </a:xfrm>
        </p:grpSpPr>
        <p:sp>
          <p:nvSpPr>
            <p:cNvPr id="32" name="Google Shape;32;p1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33" name="Google Shape;33;p1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34" name="Google Shape;34;p13"/>
          <p:cNvSpPr txBox="1">
            <a:spLocks noGrp="1"/>
          </p:cNvSpPr>
          <p:nvPr>
            <p:ph type="title"/>
          </p:nvPr>
        </p:nvSpPr>
        <p:spPr>
          <a:xfrm>
            <a:off x="1458900" y="2637300"/>
            <a:ext cx="15377400" cy="1070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5200"/>
            </a:lvl1pPr>
            <a:lvl2pPr lvl="1" algn="l">
              <a:lnSpc>
                <a:spcPct val="100000"/>
              </a:lnSpc>
              <a:spcBef>
                <a:spcPts val="0"/>
              </a:spcBef>
              <a:spcAft>
                <a:spcPts val="0"/>
              </a:spcAft>
              <a:buSzPts val="2600"/>
              <a:buNone/>
              <a:defRPr sz="5200"/>
            </a:lvl2pPr>
            <a:lvl3pPr lvl="2" algn="l">
              <a:lnSpc>
                <a:spcPct val="100000"/>
              </a:lnSpc>
              <a:spcBef>
                <a:spcPts val="0"/>
              </a:spcBef>
              <a:spcAft>
                <a:spcPts val="0"/>
              </a:spcAft>
              <a:buSzPts val="2600"/>
              <a:buNone/>
              <a:defRPr sz="5200"/>
            </a:lvl3pPr>
            <a:lvl4pPr lvl="3" algn="l">
              <a:lnSpc>
                <a:spcPct val="100000"/>
              </a:lnSpc>
              <a:spcBef>
                <a:spcPts val="0"/>
              </a:spcBef>
              <a:spcAft>
                <a:spcPts val="0"/>
              </a:spcAft>
              <a:buSzPts val="2600"/>
              <a:buNone/>
              <a:defRPr sz="5200"/>
            </a:lvl4pPr>
            <a:lvl5pPr lvl="4" algn="l">
              <a:lnSpc>
                <a:spcPct val="100000"/>
              </a:lnSpc>
              <a:spcBef>
                <a:spcPts val="0"/>
              </a:spcBef>
              <a:spcAft>
                <a:spcPts val="0"/>
              </a:spcAft>
              <a:buSzPts val="2600"/>
              <a:buNone/>
              <a:defRPr sz="5200"/>
            </a:lvl5pPr>
            <a:lvl6pPr lvl="5" algn="l">
              <a:lnSpc>
                <a:spcPct val="100000"/>
              </a:lnSpc>
              <a:spcBef>
                <a:spcPts val="0"/>
              </a:spcBef>
              <a:spcAft>
                <a:spcPts val="0"/>
              </a:spcAft>
              <a:buSzPts val="2600"/>
              <a:buNone/>
              <a:defRPr sz="5200"/>
            </a:lvl6pPr>
            <a:lvl7pPr lvl="6" algn="l">
              <a:lnSpc>
                <a:spcPct val="100000"/>
              </a:lnSpc>
              <a:spcBef>
                <a:spcPts val="0"/>
              </a:spcBef>
              <a:spcAft>
                <a:spcPts val="0"/>
              </a:spcAft>
              <a:buSzPts val="2600"/>
              <a:buNone/>
              <a:defRPr sz="5200"/>
            </a:lvl7pPr>
            <a:lvl8pPr lvl="7" algn="l">
              <a:lnSpc>
                <a:spcPct val="100000"/>
              </a:lnSpc>
              <a:spcBef>
                <a:spcPts val="0"/>
              </a:spcBef>
              <a:spcAft>
                <a:spcPts val="0"/>
              </a:spcAft>
              <a:buSzPts val="2600"/>
              <a:buNone/>
              <a:defRPr sz="5200"/>
            </a:lvl8pPr>
            <a:lvl9pPr lvl="8" algn="l">
              <a:lnSpc>
                <a:spcPct val="100000"/>
              </a:lnSpc>
              <a:spcBef>
                <a:spcPts val="0"/>
              </a:spcBef>
              <a:spcAft>
                <a:spcPts val="0"/>
              </a:spcAft>
              <a:buSzPts val="2600"/>
              <a:buNone/>
              <a:defRPr sz="5200"/>
            </a:lvl9pPr>
          </a:lstStyle>
          <a:p>
            <a:endParaRPr/>
          </a:p>
        </p:txBody>
      </p:sp>
      <p:sp>
        <p:nvSpPr>
          <p:cNvPr id="35" name="Google Shape;35;p13"/>
          <p:cNvSpPr txBox="1">
            <a:spLocks noGrp="1"/>
          </p:cNvSpPr>
          <p:nvPr>
            <p:ph type="body" idx="1"/>
          </p:nvPr>
        </p:nvSpPr>
        <p:spPr>
          <a:xfrm>
            <a:off x="1458900" y="4157750"/>
            <a:ext cx="15377400" cy="4522200"/>
          </a:xfrm>
          <a:prstGeom prst="rect">
            <a:avLst/>
          </a:prstGeom>
          <a:noFill/>
          <a:ln>
            <a:noFill/>
          </a:ln>
        </p:spPr>
        <p:txBody>
          <a:bodyPr spcFirstLastPara="1" wrap="square" lIns="91425" tIns="91425" rIns="91425" bIns="91425" anchor="t" anchorCtr="0">
            <a:normAutofit/>
          </a:bodyPr>
          <a:lstStyle>
            <a:lvl1pPr marL="914400" lvl="0" indent="-622300" algn="l">
              <a:lnSpc>
                <a:spcPct val="115000"/>
              </a:lnSpc>
              <a:spcBef>
                <a:spcPts val="0"/>
              </a:spcBef>
              <a:spcAft>
                <a:spcPts val="0"/>
              </a:spcAft>
              <a:buSzPts val="1300"/>
              <a:buChar char="●"/>
              <a:defRPr/>
            </a:lvl1pPr>
            <a:lvl2pPr marL="1828800" lvl="1" indent="-596900" algn="l">
              <a:lnSpc>
                <a:spcPct val="115000"/>
              </a:lnSpc>
              <a:spcBef>
                <a:spcPts val="0"/>
              </a:spcBef>
              <a:spcAft>
                <a:spcPts val="0"/>
              </a:spcAft>
              <a:buSzPts val="1100"/>
              <a:buChar char="○"/>
              <a:defRPr/>
            </a:lvl2pPr>
            <a:lvl3pPr marL="2743200" lvl="2" indent="-596900" algn="l">
              <a:lnSpc>
                <a:spcPct val="115000"/>
              </a:lnSpc>
              <a:spcBef>
                <a:spcPts val="0"/>
              </a:spcBef>
              <a:spcAft>
                <a:spcPts val="0"/>
              </a:spcAft>
              <a:buSzPts val="1100"/>
              <a:buChar char="■"/>
              <a:defRPr/>
            </a:lvl3pPr>
            <a:lvl4pPr marL="3657600" lvl="3" indent="-596900" algn="l">
              <a:lnSpc>
                <a:spcPct val="115000"/>
              </a:lnSpc>
              <a:spcBef>
                <a:spcPts val="0"/>
              </a:spcBef>
              <a:spcAft>
                <a:spcPts val="0"/>
              </a:spcAft>
              <a:buSzPts val="1100"/>
              <a:buChar char="●"/>
              <a:defRPr/>
            </a:lvl4pPr>
            <a:lvl5pPr marL="4572000" lvl="4" indent="-596900" algn="l">
              <a:lnSpc>
                <a:spcPct val="115000"/>
              </a:lnSpc>
              <a:spcBef>
                <a:spcPts val="0"/>
              </a:spcBef>
              <a:spcAft>
                <a:spcPts val="0"/>
              </a:spcAft>
              <a:buSzPts val="1100"/>
              <a:buChar char="○"/>
              <a:defRPr/>
            </a:lvl5pPr>
            <a:lvl6pPr marL="5486400" lvl="5" indent="-596900" algn="l">
              <a:lnSpc>
                <a:spcPct val="115000"/>
              </a:lnSpc>
              <a:spcBef>
                <a:spcPts val="0"/>
              </a:spcBef>
              <a:spcAft>
                <a:spcPts val="0"/>
              </a:spcAft>
              <a:buSzPts val="1100"/>
              <a:buChar char="■"/>
              <a:defRPr/>
            </a:lvl6pPr>
            <a:lvl7pPr marL="6400800" lvl="6" indent="-596900" algn="l">
              <a:lnSpc>
                <a:spcPct val="115000"/>
              </a:lnSpc>
              <a:spcBef>
                <a:spcPts val="0"/>
              </a:spcBef>
              <a:spcAft>
                <a:spcPts val="0"/>
              </a:spcAft>
              <a:buSzPts val="1100"/>
              <a:buChar char="●"/>
              <a:defRPr/>
            </a:lvl7pPr>
            <a:lvl8pPr marL="7315200" lvl="7" indent="-596900" algn="l">
              <a:lnSpc>
                <a:spcPct val="115000"/>
              </a:lnSpc>
              <a:spcBef>
                <a:spcPts val="0"/>
              </a:spcBef>
              <a:spcAft>
                <a:spcPts val="0"/>
              </a:spcAft>
              <a:buSzPts val="1100"/>
              <a:buChar char="○"/>
              <a:defRPr/>
            </a:lvl8pPr>
            <a:lvl9pPr marL="8229600" lvl="8" indent="-596900" algn="l">
              <a:lnSpc>
                <a:spcPct val="115000"/>
              </a:lnSpc>
              <a:spcBef>
                <a:spcPts val="0"/>
              </a:spcBef>
              <a:spcAft>
                <a:spcPts val="0"/>
              </a:spcAft>
              <a:buSzPts val="1100"/>
              <a:buChar char="■"/>
              <a:defRPr/>
            </a:lvl9pPr>
          </a:lstStyle>
          <a:p>
            <a:endParaRPr/>
          </a:p>
        </p:txBody>
      </p:sp>
      <p:sp>
        <p:nvSpPr>
          <p:cNvPr id="36" name="Google Shape;36;p13"/>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4277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
        <p:cNvGrpSpPr/>
        <p:nvPr/>
      </p:nvGrpSpPr>
      <p:grpSpPr>
        <a:xfrm>
          <a:off x="0" y="0"/>
          <a:ext cx="0" cy="0"/>
          <a:chOff x="0" y="0"/>
          <a:chExt cx="0" cy="0"/>
        </a:xfrm>
      </p:grpSpPr>
      <p:sp>
        <p:nvSpPr>
          <p:cNvPr id="38" name="Google Shape;38;p15"/>
          <p:cNvSpPr/>
          <p:nvPr/>
        </p:nvSpPr>
        <p:spPr>
          <a:xfrm>
            <a:off x="0" y="0"/>
            <a:ext cx="18288000" cy="9756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nvGrpSpPr>
          <p:cNvPr id="39" name="Google Shape;39;p15"/>
          <p:cNvGrpSpPr/>
          <p:nvPr/>
        </p:nvGrpSpPr>
        <p:grpSpPr>
          <a:xfrm>
            <a:off x="1660785" y="2382512"/>
            <a:ext cx="1491526" cy="91652"/>
            <a:chOff x="4580561" y="2589004"/>
            <a:chExt cx="1064464" cy="25200"/>
          </a:xfrm>
        </p:grpSpPr>
        <p:sp>
          <p:nvSpPr>
            <p:cNvPr id="40" name="Google Shape;40;p1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41" name="Google Shape;41;p1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42" name="Google Shape;42;p15"/>
          <p:cNvSpPr txBox="1">
            <a:spLocks noGrp="1"/>
          </p:cNvSpPr>
          <p:nvPr>
            <p:ph type="title"/>
          </p:nvPr>
        </p:nvSpPr>
        <p:spPr>
          <a:xfrm>
            <a:off x="1458900" y="2637300"/>
            <a:ext cx="15376800" cy="1070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5200"/>
            </a:lvl1pPr>
            <a:lvl2pPr lvl="1" algn="l">
              <a:lnSpc>
                <a:spcPct val="100000"/>
              </a:lnSpc>
              <a:spcBef>
                <a:spcPts val="0"/>
              </a:spcBef>
              <a:spcAft>
                <a:spcPts val="0"/>
              </a:spcAft>
              <a:buSzPts val="2600"/>
              <a:buNone/>
              <a:defRPr sz="5200"/>
            </a:lvl2pPr>
            <a:lvl3pPr lvl="2" algn="l">
              <a:lnSpc>
                <a:spcPct val="100000"/>
              </a:lnSpc>
              <a:spcBef>
                <a:spcPts val="0"/>
              </a:spcBef>
              <a:spcAft>
                <a:spcPts val="0"/>
              </a:spcAft>
              <a:buSzPts val="2600"/>
              <a:buNone/>
              <a:defRPr sz="5200"/>
            </a:lvl3pPr>
            <a:lvl4pPr lvl="3" algn="l">
              <a:lnSpc>
                <a:spcPct val="100000"/>
              </a:lnSpc>
              <a:spcBef>
                <a:spcPts val="0"/>
              </a:spcBef>
              <a:spcAft>
                <a:spcPts val="0"/>
              </a:spcAft>
              <a:buSzPts val="2600"/>
              <a:buNone/>
              <a:defRPr sz="5200"/>
            </a:lvl4pPr>
            <a:lvl5pPr lvl="4" algn="l">
              <a:lnSpc>
                <a:spcPct val="100000"/>
              </a:lnSpc>
              <a:spcBef>
                <a:spcPts val="0"/>
              </a:spcBef>
              <a:spcAft>
                <a:spcPts val="0"/>
              </a:spcAft>
              <a:buSzPts val="2600"/>
              <a:buNone/>
              <a:defRPr sz="5200"/>
            </a:lvl5pPr>
            <a:lvl6pPr lvl="5" algn="l">
              <a:lnSpc>
                <a:spcPct val="100000"/>
              </a:lnSpc>
              <a:spcBef>
                <a:spcPts val="0"/>
              </a:spcBef>
              <a:spcAft>
                <a:spcPts val="0"/>
              </a:spcAft>
              <a:buSzPts val="2600"/>
              <a:buNone/>
              <a:defRPr sz="5200"/>
            </a:lvl6pPr>
            <a:lvl7pPr lvl="6" algn="l">
              <a:lnSpc>
                <a:spcPct val="100000"/>
              </a:lnSpc>
              <a:spcBef>
                <a:spcPts val="0"/>
              </a:spcBef>
              <a:spcAft>
                <a:spcPts val="0"/>
              </a:spcAft>
              <a:buSzPts val="2600"/>
              <a:buNone/>
              <a:defRPr sz="5200"/>
            </a:lvl7pPr>
            <a:lvl8pPr lvl="7" algn="l">
              <a:lnSpc>
                <a:spcPct val="100000"/>
              </a:lnSpc>
              <a:spcBef>
                <a:spcPts val="0"/>
              </a:spcBef>
              <a:spcAft>
                <a:spcPts val="0"/>
              </a:spcAft>
              <a:buSzPts val="2600"/>
              <a:buNone/>
              <a:defRPr sz="5200"/>
            </a:lvl8pPr>
            <a:lvl9pPr lvl="8" algn="l">
              <a:lnSpc>
                <a:spcPct val="100000"/>
              </a:lnSpc>
              <a:spcBef>
                <a:spcPts val="0"/>
              </a:spcBef>
              <a:spcAft>
                <a:spcPts val="0"/>
              </a:spcAft>
              <a:buSzPts val="2600"/>
              <a:buNone/>
              <a:defRPr sz="5200"/>
            </a:lvl9pPr>
          </a:lstStyle>
          <a:p>
            <a:endParaRPr/>
          </a:p>
        </p:txBody>
      </p:sp>
      <p:sp>
        <p:nvSpPr>
          <p:cNvPr id="43" name="Google Shape;43;p15"/>
          <p:cNvSpPr txBox="1">
            <a:spLocks noGrp="1"/>
          </p:cNvSpPr>
          <p:nvPr>
            <p:ph type="body" idx="1"/>
          </p:nvPr>
        </p:nvSpPr>
        <p:spPr>
          <a:xfrm>
            <a:off x="1458650" y="4157750"/>
            <a:ext cx="7548600" cy="4522200"/>
          </a:xfrm>
          <a:prstGeom prst="rect">
            <a:avLst/>
          </a:prstGeom>
          <a:noFill/>
          <a:ln>
            <a:noFill/>
          </a:ln>
        </p:spPr>
        <p:txBody>
          <a:bodyPr spcFirstLastPara="1" wrap="square" lIns="91425" tIns="91425" rIns="91425" bIns="91425" anchor="t" anchorCtr="0">
            <a:normAutofit/>
          </a:bodyPr>
          <a:lstStyle>
            <a:lvl1pPr marL="914400" lvl="0" indent="-622300" algn="l">
              <a:lnSpc>
                <a:spcPct val="115000"/>
              </a:lnSpc>
              <a:spcBef>
                <a:spcPts val="0"/>
              </a:spcBef>
              <a:spcAft>
                <a:spcPts val="0"/>
              </a:spcAft>
              <a:buSzPts val="1300"/>
              <a:buChar char="●"/>
              <a:defRPr/>
            </a:lvl1pPr>
            <a:lvl2pPr marL="1828800" lvl="1" indent="-596900" algn="l">
              <a:lnSpc>
                <a:spcPct val="115000"/>
              </a:lnSpc>
              <a:spcBef>
                <a:spcPts val="0"/>
              </a:spcBef>
              <a:spcAft>
                <a:spcPts val="0"/>
              </a:spcAft>
              <a:buSzPts val="1100"/>
              <a:buChar char="○"/>
              <a:defRPr/>
            </a:lvl2pPr>
            <a:lvl3pPr marL="2743200" lvl="2" indent="-596900" algn="l">
              <a:lnSpc>
                <a:spcPct val="115000"/>
              </a:lnSpc>
              <a:spcBef>
                <a:spcPts val="0"/>
              </a:spcBef>
              <a:spcAft>
                <a:spcPts val="0"/>
              </a:spcAft>
              <a:buSzPts val="1100"/>
              <a:buChar char="■"/>
              <a:defRPr/>
            </a:lvl3pPr>
            <a:lvl4pPr marL="3657600" lvl="3" indent="-596900" algn="l">
              <a:lnSpc>
                <a:spcPct val="115000"/>
              </a:lnSpc>
              <a:spcBef>
                <a:spcPts val="0"/>
              </a:spcBef>
              <a:spcAft>
                <a:spcPts val="0"/>
              </a:spcAft>
              <a:buSzPts val="1100"/>
              <a:buChar char="●"/>
              <a:defRPr/>
            </a:lvl4pPr>
            <a:lvl5pPr marL="4572000" lvl="4" indent="-596900" algn="l">
              <a:lnSpc>
                <a:spcPct val="115000"/>
              </a:lnSpc>
              <a:spcBef>
                <a:spcPts val="0"/>
              </a:spcBef>
              <a:spcAft>
                <a:spcPts val="0"/>
              </a:spcAft>
              <a:buSzPts val="1100"/>
              <a:buChar char="○"/>
              <a:defRPr/>
            </a:lvl5pPr>
            <a:lvl6pPr marL="5486400" lvl="5" indent="-596900" algn="l">
              <a:lnSpc>
                <a:spcPct val="115000"/>
              </a:lnSpc>
              <a:spcBef>
                <a:spcPts val="0"/>
              </a:spcBef>
              <a:spcAft>
                <a:spcPts val="0"/>
              </a:spcAft>
              <a:buSzPts val="1100"/>
              <a:buChar char="■"/>
              <a:defRPr/>
            </a:lvl6pPr>
            <a:lvl7pPr marL="6400800" lvl="6" indent="-596900" algn="l">
              <a:lnSpc>
                <a:spcPct val="115000"/>
              </a:lnSpc>
              <a:spcBef>
                <a:spcPts val="0"/>
              </a:spcBef>
              <a:spcAft>
                <a:spcPts val="0"/>
              </a:spcAft>
              <a:buSzPts val="1100"/>
              <a:buChar char="●"/>
              <a:defRPr/>
            </a:lvl7pPr>
            <a:lvl8pPr marL="7315200" lvl="7" indent="-596900" algn="l">
              <a:lnSpc>
                <a:spcPct val="115000"/>
              </a:lnSpc>
              <a:spcBef>
                <a:spcPts val="0"/>
              </a:spcBef>
              <a:spcAft>
                <a:spcPts val="0"/>
              </a:spcAft>
              <a:buSzPts val="1100"/>
              <a:buChar char="○"/>
              <a:defRPr/>
            </a:lvl8pPr>
            <a:lvl9pPr marL="8229600" lvl="8" indent="-596900" algn="l">
              <a:lnSpc>
                <a:spcPct val="115000"/>
              </a:lnSpc>
              <a:spcBef>
                <a:spcPts val="0"/>
              </a:spcBef>
              <a:spcAft>
                <a:spcPts val="0"/>
              </a:spcAft>
              <a:buSzPts val="1100"/>
              <a:buChar char="■"/>
              <a:defRPr/>
            </a:lvl9pPr>
          </a:lstStyle>
          <a:p>
            <a:endParaRPr/>
          </a:p>
        </p:txBody>
      </p:sp>
      <p:sp>
        <p:nvSpPr>
          <p:cNvPr id="44" name="Google Shape;44;p15"/>
          <p:cNvSpPr txBox="1">
            <a:spLocks noGrp="1"/>
          </p:cNvSpPr>
          <p:nvPr>
            <p:ph type="body" idx="2"/>
          </p:nvPr>
        </p:nvSpPr>
        <p:spPr>
          <a:xfrm>
            <a:off x="9287208" y="4157750"/>
            <a:ext cx="7548600" cy="4522200"/>
          </a:xfrm>
          <a:prstGeom prst="rect">
            <a:avLst/>
          </a:prstGeom>
          <a:noFill/>
          <a:ln>
            <a:noFill/>
          </a:ln>
        </p:spPr>
        <p:txBody>
          <a:bodyPr spcFirstLastPara="1" wrap="square" lIns="91425" tIns="91425" rIns="91425" bIns="91425" anchor="t" anchorCtr="0">
            <a:normAutofit/>
          </a:bodyPr>
          <a:lstStyle>
            <a:lvl1pPr marL="914400" lvl="0" indent="-622300" algn="l">
              <a:lnSpc>
                <a:spcPct val="115000"/>
              </a:lnSpc>
              <a:spcBef>
                <a:spcPts val="0"/>
              </a:spcBef>
              <a:spcAft>
                <a:spcPts val="0"/>
              </a:spcAft>
              <a:buSzPts val="1300"/>
              <a:buChar char="●"/>
              <a:defRPr/>
            </a:lvl1pPr>
            <a:lvl2pPr marL="1828800" lvl="1" indent="-596900" algn="l">
              <a:lnSpc>
                <a:spcPct val="115000"/>
              </a:lnSpc>
              <a:spcBef>
                <a:spcPts val="0"/>
              </a:spcBef>
              <a:spcAft>
                <a:spcPts val="0"/>
              </a:spcAft>
              <a:buSzPts val="1100"/>
              <a:buChar char="○"/>
              <a:defRPr/>
            </a:lvl2pPr>
            <a:lvl3pPr marL="2743200" lvl="2" indent="-596900" algn="l">
              <a:lnSpc>
                <a:spcPct val="115000"/>
              </a:lnSpc>
              <a:spcBef>
                <a:spcPts val="0"/>
              </a:spcBef>
              <a:spcAft>
                <a:spcPts val="0"/>
              </a:spcAft>
              <a:buSzPts val="1100"/>
              <a:buChar char="■"/>
              <a:defRPr/>
            </a:lvl3pPr>
            <a:lvl4pPr marL="3657600" lvl="3" indent="-596900" algn="l">
              <a:lnSpc>
                <a:spcPct val="115000"/>
              </a:lnSpc>
              <a:spcBef>
                <a:spcPts val="0"/>
              </a:spcBef>
              <a:spcAft>
                <a:spcPts val="0"/>
              </a:spcAft>
              <a:buSzPts val="1100"/>
              <a:buChar char="●"/>
              <a:defRPr/>
            </a:lvl4pPr>
            <a:lvl5pPr marL="4572000" lvl="4" indent="-596900" algn="l">
              <a:lnSpc>
                <a:spcPct val="115000"/>
              </a:lnSpc>
              <a:spcBef>
                <a:spcPts val="0"/>
              </a:spcBef>
              <a:spcAft>
                <a:spcPts val="0"/>
              </a:spcAft>
              <a:buSzPts val="1100"/>
              <a:buChar char="○"/>
              <a:defRPr/>
            </a:lvl5pPr>
            <a:lvl6pPr marL="5486400" lvl="5" indent="-596900" algn="l">
              <a:lnSpc>
                <a:spcPct val="115000"/>
              </a:lnSpc>
              <a:spcBef>
                <a:spcPts val="0"/>
              </a:spcBef>
              <a:spcAft>
                <a:spcPts val="0"/>
              </a:spcAft>
              <a:buSzPts val="1100"/>
              <a:buChar char="■"/>
              <a:defRPr/>
            </a:lvl6pPr>
            <a:lvl7pPr marL="6400800" lvl="6" indent="-596900" algn="l">
              <a:lnSpc>
                <a:spcPct val="115000"/>
              </a:lnSpc>
              <a:spcBef>
                <a:spcPts val="0"/>
              </a:spcBef>
              <a:spcAft>
                <a:spcPts val="0"/>
              </a:spcAft>
              <a:buSzPts val="1100"/>
              <a:buChar char="●"/>
              <a:defRPr/>
            </a:lvl7pPr>
            <a:lvl8pPr marL="7315200" lvl="7" indent="-596900" algn="l">
              <a:lnSpc>
                <a:spcPct val="115000"/>
              </a:lnSpc>
              <a:spcBef>
                <a:spcPts val="0"/>
              </a:spcBef>
              <a:spcAft>
                <a:spcPts val="0"/>
              </a:spcAft>
              <a:buSzPts val="1100"/>
              <a:buChar char="○"/>
              <a:defRPr/>
            </a:lvl8pPr>
            <a:lvl9pPr marL="8229600" lvl="8" indent="-596900" algn="l">
              <a:lnSpc>
                <a:spcPct val="115000"/>
              </a:lnSpc>
              <a:spcBef>
                <a:spcPts val="0"/>
              </a:spcBef>
              <a:spcAft>
                <a:spcPts val="0"/>
              </a:spcAft>
              <a:buSzPts val="1100"/>
              <a:buChar char="■"/>
              <a:defRPr/>
            </a:lvl9pPr>
          </a:lstStyle>
          <a:p>
            <a:endParaRPr/>
          </a:p>
        </p:txBody>
      </p:sp>
      <p:sp>
        <p:nvSpPr>
          <p:cNvPr id="45" name="Google Shape;45;p15"/>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697424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46"/>
        <p:cNvGrpSpPr/>
        <p:nvPr/>
      </p:nvGrpSpPr>
      <p:grpSpPr>
        <a:xfrm>
          <a:off x="0" y="0"/>
          <a:ext cx="0" cy="0"/>
          <a:chOff x="0" y="0"/>
          <a:chExt cx="0" cy="0"/>
        </a:xfrm>
      </p:grpSpPr>
      <p:grpSp>
        <p:nvGrpSpPr>
          <p:cNvPr id="47" name="Google Shape;47;p14"/>
          <p:cNvGrpSpPr/>
          <p:nvPr/>
        </p:nvGrpSpPr>
        <p:grpSpPr>
          <a:xfrm>
            <a:off x="1660785" y="2382512"/>
            <a:ext cx="1491526" cy="91652"/>
            <a:chOff x="4580561" y="2589004"/>
            <a:chExt cx="1064464" cy="25200"/>
          </a:xfrm>
        </p:grpSpPr>
        <p:sp>
          <p:nvSpPr>
            <p:cNvPr id="48" name="Google Shape;48;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49" name="Google Shape;49;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50" name="Google Shape;50;p14"/>
          <p:cNvSpPr txBox="1">
            <a:spLocks noGrp="1"/>
          </p:cNvSpPr>
          <p:nvPr>
            <p:ph type="title"/>
          </p:nvPr>
        </p:nvSpPr>
        <p:spPr>
          <a:xfrm>
            <a:off x="1458900" y="2644900"/>
            <a:ext cx="15376800" cy="30372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3600"/>
              <a:buNone/>
              <a:defRPr sz="7200">
                <a:solidFill>
                  <a:schemeClr val="lt1"/>
                </a:solidFill>
              </a:defRPr>
            </a:lvl1pPr>
            <a:lvl2pPr lvl="1" algn="l">
              <a:lnSpc>
                <a:spcPct val="100000"/>
              </a:lnSpc>
              <a:spcBef>
                <a:spcPts val="0"/>
              </a:spcBef>
              <a:spcAft>
                <a:spcPts val="0"/>
              </a:spcAft>
              <a:buClr>
                <a:schemeClr val="lt1"/>
              </a:buClr>
              <a:buSzPts val="3600"/>
              <a:buNone/>
              <a:defRPr sz="7200">
                <a:solidFill>
                  <a:schemeClr val="lt1"/>
                </a:solidFill>
              </a:defRPr>
            </a:lvl2pPr>
            <a:lvl3pPr lvl="2" algn="l">
              <a:lnSpc>
                <a:spcPct val="100000"/>
              </a:lnSpc>
              <a:spcBef>
                <a:spcPts val="0"/>
              </a:spcBef>
              <a:spcAft>
                <a:spcPts val="0"/>
              </a:spcAft>
              <a:buClr>
                <a:schemeClr val="lt1"/>
              </a:buClr>
              <a:buSzPts val="3600"/>
              <a:buNone/>
              <a:defRPr sz="7200">
                <a:solidFill>
                  <a:schemeClr val="lt1"/>
                </a:solidFill>
              </a:defRPr>
            </a:lvl3pPr>
            <a:lvl4pPr lvl="3" algn="l">
              <a:lnSpc>
                <a:spcPct val="100000"/>
              </a:lnSpc>
              <a:spcBef>
                <a:spcPts val="0"/>
              </a:spcBef>
              <a:spcAft>
                <a:spcPts val="0"/>
              </a:spcAft>
              <a:buClr>
                <a:schemeClr val="lt1"/>
              </a:buClr>
              <a:buSzPts val="3600"/>
              <a:buNone/>
              <a:defRPr sz="7200">
                <a:solidFill>
                  <a:schemeClr val="lt1"/>
                </a:solidFill>
              </a:defRPr>
            </a:lvl4pPr>
            <a:lvl5pPr lvl="4" algn="l">
              <a:lnSpc>
                <a:spcPct val="100000"/>
              </a:lnSpc>
              <a:spcBef>
                <a:spcPts val="0"/>
              </a:spcBef>
              <a:spcAft>
                <a:spcPts val="0"/>
              </a:spcAft>
              <a:buClr>
                <a:schemeClr val="lt1"/>
              </a:buClr>
              <a:buSzPts val="3600"/>
              <a:buNone/>
              <a:defRPr sz="7200">
                <a:solidFill>
                  <a:schemeClr val="lt1"/>
                </a:solidFill>
              </a:defRPr>
            </a:lvl5pPr>
            <a:lvl6pPr lvl="5" algn="l">
              <a:lnSpc>
                <a:spcPct val="100000"/>
              </a:lnSpc>
              <a:spcBef>
                <a:spcPts val="0"/>
              </a:spcBef>
              <a:spcAft>
                <a:spcPts val="0"/>
              </a:spcAft>
              <a:buClr>
                <a:schemeClr val="lt1"/>
              </a:buClr>
              <a:buSzPts val="3600"/>
              <a:buNone/>
              <a:defRPr sz="7200">
                <a:solidFill>
                  <a:schemeClr val="lt1"/>
                </a:solidFill>
              </a:defRPr>
            </a:lvl6pPr>
            <a:lvl7pPr lvl="6" algn="l">
              <a:lnSpc>
                <a:spcPct val="100000"/>
              </a:lnSpc>
              <a:spcBef>
                <a:spcPts val="0"/>
              </a:spcBef>
              <a:spcAft>
                <a:spcPts val="0"/>
              </a:spcAft>
              <a:buClr>
                <a:schemeClr val="lt1"/>
              </a:buClr>
              <a:buSzPts val="3600"/>
              <a:buNone/>
              <a:defRPr sz="7200">
                <a:solidFill>
                  <a:schemeClr val="lt1"/>
                </a:solidFill>
              </a:defRPr>
            </a:lvl7pPr>
            <a:lvl8pPr lvl="7" algn="l">
              <a:lnSpc>
                <a:spcPct val="100000"/>
              </a:lnSpc>
              <a:spcBef>
                <a:spcPts val="0"/>
              </a:spcBef>
              <a:spcAft>
                <a:spcPts val="0"/>
              </a:spcAft>
              <a:buClr>
                <a:schemeClr val="lt1"/>
              </a:buClr>
              <a:buSzPts val="3600"/>
              <a:buNone/>
              <a:defRPr sz="7200">
                <a:solidFill>
                  <a:schemeClr val="lt1"/>
                </a:solidFill>
              </a:defRPr>
            </a:lvl8pPr>
            <a:lvl9pPr lvl="8" algn="l">
              <a:lnSpc>
                <a:spcPct val="100000"/>
              </a:lnSpc>
              <a:spcBef>
                <a:spcPts val="0"/>
              </a:spcBef>
              <a:spcAft>
                <a:spcPts val="0"/>
              </a:spcAft>
              <a:buClr>
                <a:schemeClr val="lt1"/>
              </a:buClr>
              <a:buSzPts val="3600"/>
              <a:buNone/>
              <a:defRPr sz="7200">
                <a:solidFill>
                  <a:schemeClr val="lt1"/>
                </a:solidFill>
              </a:defRPr>
            </a:lvl9pPr>
          </a:lstStyle>
          <a:p>
            <a:endParaRPr/>
          </a:p>
        </p:txBody>
      </p:sp>
      <p:sp>
        <p:nvSpPr>
          <p:cNvPr id="51" name="Google Shape;51;p14"/>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4575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16"/>
          <p:cNvSpPr/>
          <p:nvPr/>
        </p:nvSpPr>
        <p:spPr>
          <a:xfrm>
            <a:off x="0" y="0"/>
            <a:ext cx="18288000" cy="9756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nvGrpSpPr>
          <p:cNvPr id="54" name="Google Shape;54;p16"/>
          <p:cNvGrpSpPr/>
          <p:nvPr/>
        </p:nvGrpSpPr>
        <p:grpSpPr>
          <a:xfrm>
            <a:off x="1660785" y="2382512"/>
            <a:ext cx="1491526" cy="91652"/>
            <a:chOff x="4580561" y="2589004"/>
            <a:chExt cx="1064464" cy="25200"/>
          </a:xfrm>
        </p:grpSpPr>
        <p:sp>
          <p:nvSpPr>
            <p:cNvPr id="55" name="Google Shape;55;p1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56" name="Google Shape;56;p1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57" name="Google Shape;57;p16"/>
          <p:cNvSpPr txBox="1">
            <a:spLocks noGrp="1"/>
          </p:cNvSpPr>
          <p:nvPr>
            <p:ph type="title"/>
          </p:nvPr>
        </p:nvSpPr>
        <p:spPr>
          <a:xfrm>
            <a:off x="1458900" y="2637300"/>
            <a:ext cx="15376800" cy="1070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5200"/>
            </a:lvl1pPr>
            <a:lvl2pPr lvl="1" algn="l">
              <a:lnSpc>
                <a:spcPct val="100000"/>
              </a:lnSpc>
              <a:spcBef>
                <a:spcPts val="0"/>
              </a:spcBef>
              <a:spcAft>
                <a:spcPts val="0"/>
              </a:spcAft>
              <a:buSzPts val="2600"/>
              <a:buNone/>
              <a:defRPr sz="5200"/>
            </a:lvl2pPr>
            <a:lvl3pPr lvl="2" algn="l">
              <a:lnSpc>
                <a:spcPct val="100000"/>
              </a:lnSpc>
              <a:spcBef>
                <a:spcPts val="0"/>
              </a:spcBef>
              <a:spcAft>
                <a:spcPts val="0"/>
              </a:spcAft>
              <a:buSzPts val="2600"/>
              <a:buNone/>
              <a:defRPr sz="5200"/>
            </a:lvl3pPr>
            <a:lvl4pPr lvl="3" algn="l">
              <a:lnSpc>
                <a:spcPct val="100000"/>
              </a:lnSpc>
              <a:spcBef>
                <a:spcPts val="0"/>
              </a:spcBef>
              <a:spcAft>
                <a:spcPts val="0"/>
              </a:spcAft>
              <a:buSzPts val="2600"/>
              <a:buNone/>
              <a:defRPr sz="5200"/>
            </a:lvl4pPr>
            <a:lvl5pPr lvl="4" algn="l">
              <a:lnSpc>
                <a:spcPct val="100000"/>
              </a:lnSpc>
              <a:spcBef>
                <a:spcPts val="0"/>
              </a:spcBef>
              <a:spcAft>
                <a:spcPts val="0"/>
              </a:spcAft>
              <a:buSzPts val="2600"/>
              <a:buNone/>
              <a:defRPr sz="5200"/>
            </a:lvl5pPr>
            <a:lvl6pPr lvl="5" algn="l">
              <a:lnSpc>
                <a:spcPct val="100000"/>
              </a:lnSpc>
              <a:spcBef>
                <a:spcPts val="0"/>
              </a:spcBef>
              <a:spcAft>
                <a:spcPts val="0"/>
              </a:spcAft>
              <a:buSzPts val="2600"/>
              <a:buNone/>
              <a:defRPr sz="5200"/>
            </a:lvl6pPr>
            <a:lvl7pPr lvl="6" algn="l">
              <a:lnSpc>
                <a:spcPct val="100000"/>
              </a:lnSpc>
              <a:spcBef>
                <a:spcPts val="0"/>
              </a:spcBef>
              <a:spcAft>
                <a:spcPts val="0"/>
              </a:spcAft>
              <a:buSzPts val="2600"/>
              <a:buNone/>
              <a:defRPr sz="5200"/>
            </a:lvl7pPr>
            <a:lvl8pPr lvl="7" algn="l">
              <a:lnSpc>
                <a:spcPct val="100000"/>
              </a:lnSpc>
              <a:spcBef>
                <a:spcPts val="0"/>
              </a:spcBef>
              <a:spcAft>
                <a:spcPts val="0"/>
              </a:spcAft>
              <a:buSzPts val="2600"/>
              <a:buNone/>
              <a:defRPr sz="5200"/>
            </a:lvl8pPr>
            <a:lvl9pPr lvl="8" algn="l">
              <a:lnSpc>
                <a:spcPct val="100000"/>
              </a:lnSpc>
              <a:spcBef>
                <a:spcPts val="0"/>
              </a:spcBef>
              <a:spcAft>
                <a:spcPts val="0"/>
              </a:spcAft>
              <a:buSzPts val="2600"/>
              <a:buNone/>
              <a:defRPr sz="5200"/>
            </a:lvl9pPr>
          </a:lstStyle>
          <a:p>
            <a:endParaRPr/>
          </a:p>
        </p:txBody>
      </p:sp>
      <p:sp>
        <p:nvSpPr>
          <p:cNvPr id="58" name="Google Shape;58;p16"/>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79047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9"/>
        <p:cNvGrpSpPr/>
        <p:nvPr/>
      </p:nvGrpSpPr>
      <p:grpSpPr>
        <a:xfrm>
          <a:off x="0" y="0"/>
          <a:ext cx="0" cy="0"/>
          <a:chOff x="0" y="0"/>
          <a:chExt cx="0" cy="0"/>
        </a:xfrm>
      </p:grpSpPr>
      <p:sp>
        <p:nvSpPr>
          <p:cNvPr id="60" name="Google Shape;60;p17"/>
          <p:cNvSpPr/>
          <p:nvPr/>
        </p:nvSpPr>
        <p:spPr>
          <a:xfrm>
            <a:off x="0" y="0"/>
            <a:ext cx="18288000" cy="9756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nvGrpSpPr>
          <p:cNvPr id="61" name="Google Shape;61;p17"/>
          <p:cNvGrpSpPr/>
          <p:nvPr/>
        </p:nvGrpSpPr>
        <p:grpSpPr>
          <a:xfrm>
            <a:off x="1660785" y="2382512"/>
            <a:ext cx="1491526" cy="91652"/>
            <a:chOff x="4580561" y="2589004"/>
            <a:chExt cx="1064464" cy="25200"/>
          </a:xfrm>
        </p:grpSpPr>
        <p:sp>
          <p:nvSpPr>
            <p:cNvPr id="62" name="Google Shape;62;p1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63" name="Google Shape;63;p1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64" name="Google Shape;64;p17"/>
          <p:cNvSpPr txBox="1">
            <a:spLocks noGrp="1"/>
          </p:cNvSpPr>
          <p:nvPr>
            <p:ph type="title"/>
          </p:nvPr>
        </p:nvSpPr>
        <p:spPr>
          <a:xfrm>
            <a:off x="1460000" y="2637300"/>
            <a:ext cx="6601800" cy="2763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600"/>
              <a:buNone/>
              <a:defRPr sz="5200"/>
            </a:lvl1pPr>
            <a:lvl2pPr lvl="1" algn="l">
              <a:lnSpc>
                <a:spcPct val="100000"/>
              </a:lnSpc>
              <a:spcBef>
                <a:spcPts val="0"/>
              </a:spcBef>
              <a:spcAft>
                <a:spcPts val="0"/>
              </a:spcAft>
              <a:buSzPts val="2600"/>
              <a:buNone/>
              <a:defRPr sz="5200"/>
            </a:lvl2pPr>
            <a:lvl3pPr lvl="2" algn="l">
              <a:lnSpc>
                <a:spcPct val="100000"/>
              </a:lnSpc>
              <a:spcBef>
                <a:spcPts val="0"/>
              </a:spcBef>
              <a:spcAft>
                <a:spcPts val="0"/>
              </a:spcAft>
              <a:buSzPts val="2600"/>
              <a:buNone/>
              <a:defRPr sz="5200"/>
            </a:lvl3pPr>
            <a:lvl4pPr lvl="3" algn="l">
              <a:lnSpc>
                <a:spcPct val="100000"/>
              </a:lnSpc>
              <a:spcBef>
                <a:spcPts val="0"/>
              </a:spcBef>
              <a:spcAft>
                <a:spcPts val="0"/>
              </a:spcAft>
              <a:buSzPts val="2600"/>
              <a:buNone/>
              <a:defRPr sz="5200"/>
            </a:lvl4pPr>
            <a:lvl5pPr lvl="4" algn="l">
              <a:lnSpc>
                <a:spcPct val="100000"/>
              </a:lnSpc>
              <a:spcBef>
                <a:spcPts val="0"/>
              </a:spcBef>
              <a:spcAft>
                <a:spcPts val="0"/>
              </a:spcAft>
              <a:buSzPts val="2600"/>
              <a:buNone/>
              <a:defRPr sz="5200"/>
            </a:lvl5pPr>
            <a:lvl6pPr lvl="5" algn="l">
              <a:lnSpc>
                <a:spcPct val="100000"/>
              </a:lnSpc>
              <a:spcBef>
                <a:spcPts val="0"/>
              </a:spcBef>
              <a:spcAft>
                <a:spcPts val="0"/>
              </a:spcAft>
              <a:buSzPts val="2600"/>
              <a:buNone/>
              <a:defRPr sz="5200"/>
            </a:lvl6pPr>
            <a:lvl7pPr lvl="6" algn="l">
              <a:lnSpc>
                <a:spcPct val="100000"/>
              </a:lnSpc>
              <a:spcBef>
                <a:spcPts val="0"/>
              </a:spcBef>
              <a:spcAft>
                <a:spcPts val="0"/>
              </a:spcAft>
              <a:buSzPts val="2600"/>
              <a:buNone/>
              <a:defRPr sz="5200"/>
            </a:lvl7pPr>
            <a:lvl8pPr lvl="7" algn="l">
              <a:lnSpc>
                <a:spcPct val="100000"/>
              </a:lnSpc>
              <a:spcBef>
                <a:spcPts val="0"/>
              </a:spcBef>
              <a:spcAft>
                <a:spcPts val="0"/>
              </a:spcAft>
              <a:buSzPts val="2600"/>
              <a:buNone/>
              <a:defRPr sz="5200"/>
            </a:lvl8pPr>
            <a:lvl9pPr lvl="8" algn="l">
              <a:lnSpc>
                <a:spcPct val="100000"/>
              </a:lnSpc>
              <a:spcBef>
                <a:spcPts val="0"/>
              </a:spcBef>
              <a:spcAft>
                <a:spcPts val="0"/>
              </a:spcAft>
              <a:buSzPts val="2600"/>
              <a:buNone/>
              <a:defRPr sz="5200"/>
            </a:lvl9pPr>
          </a:lstStyle>
          <a:p>
            <a:endParaRPr/>
          </a:p>
        </p:txBody>
      </p:sp>
      <p:sp>
        <p:nvSpPr>
          <p:cNvPr id="65" name="Google Shape;65;p17"/>
          <p:cNvSpPr txBox="1">
            <a:spLocks noGrp="1"/>
          </p:cNvSpPr>
          <p:nvPr>
            <p:ph type="body" idx="1"/>
          </p:nvPr>
        </p:nvSpPr>
        <p:spPr>
          <a:xfrm>
            <a:off x="1442450" y="5563450"/>
            <a:ext cx="6601800" cy="3195000"/>
          </a:xfrm>
          <a:prstGeom prst="rect">
            <a:avLst/>
          </a:prstGeom>
          <a:noFill/>
          <a:ln>
            <a:noFill/>
          </a:ln>
        </p:spPr>
        <p:txBody>
          <a:bodyPr spcFirstLastPara="1" wrap="square" lIns="91425" tIns="91425" rIns="91425" bIns="91425" anchor="t" anchorCtr="0">
            <a:normAutofit/>
          </a:bodyPr>
          <a:lstStyle>
            <a:lvl1pPr marL="914400" lvl="0" indent="-622300" algn="l">
              <a:lnSpc>
                <a:spcPct val="115000"/>
              </a:lnSpc>
              <a:spcBef>
                <a:spcPts val="0"/>
              </a:spcBef>
              <a:spcAft>
                <a:spcPts val="0"/>
              </a:spcAft>
              <a:buSzPts val="1300"/>
              <a:buChar char="●"/>
              <a:defRPr/>
            </a:lvl1pPr>
            <a:lvl2pPr marL="1828800" lvl="1" indent="-596900" algn="l">
              <a:lnSpc>
                <a:spcPct val="115000"/>
              </a:lnSpc>
              <a:spcBef>
                <a:spcPts val="0"/>
              </a:spcBef>
              <a:spcAft>
                <a:spcPts val="0"/>
              </a:spcAft>
              <a:buSzPts val="1100"/>
              <a:buChar char="○"/>
              <a:defRPr/>
            </a:lvl2pPr>
            <a:lvl3pPr marL="2743200" lvl="2" indent="-596900" algn="l">
              <a:lnSpc>
                <a:spcPct val="115000"/>
              </a:lnSpc>
              <a:spcBef>
                <a:spcPts val="0"/>
              </a:spcBef>
              <a:spcAft>
                <a:spcPts val="0"/>
              </a:spcAft>
              <a:buSzPts val="1100"/>
              <a:buChar char="■"/>
              <a:defRPr/>
            </a:lvl3pPr>
            <a:lvl4pPr marL="3657600" lvl="3" indent="-596900" algn="l">
              <a:lnSpc>
                <a:spcPct val="115000"/>
              </a:lnSpc>
              <a:spcBef>
                <a:spcPts val="0"/>
              </a:spcBef>
              <a:spcAft>
                <a:spcPts val="0"/>
              </a:spcAft>
              <a:buSzPts val="1100"/>
              <a:buChar char="●"/>
              <a:defRPr/>
            </a:lvl4pPr>
            <a:lvl5pPr marL="4572000" lvl="4" indent="-596900" algn="l">
              <a:lnSpc>
                <a:spcPct val="115000"/>
              </a:lnSpc>
              <a:spcBef>
                <a:spcPts val="0"/>
              </a:spcBef>
              <a:spcAft>
                <a:spcPts val="0"/>
              </a:spcAft>
              <a:buSzPts val="1100"/>
              <a:buChar char="○"/>
              <a:defRPr/>
            </a:lvl5pPr>
            <a:lvl6pPr marL="5486400" lvl="5" indent="-596900" algn="l">
              <a:lnSpc>
                <a:spcPct val="115000"/>
              </a:lnSpc>
              <a:spcBef>
                <a:spcPts val="0"/>
              </a:spcBef>
              <a:spcAft>
                <a:spcPts val="0"/>
              </a:spcAft>
              <a:buSzPts val="1100"/>
              <a:buChar char="■"/>
              <a:defRPr/>
            </a:lvl6pPr>
            <a:lvl7pPr marL="6400800" lvl="6" indent="-596900" algn="l">
              <a:lnSpc>
                <a:spcPct val="115000"/>
              </a:lnSpc>
              <a:spcBef>
                <a:spcPts val="0"/>
              </a:spcBef>
              <a:spcAft>
                <a:spcPts val="0"/>
              </a:spcAft>
              <a:buSzPts val="1100"/>
              <a:buChar char="●"/>
              <a:defRPr/>
            </a:lvl7pPr>
            <a:lvl8pPr marL="7315200" lvl="7" indent="-596900" algn="l">
              <a:lnSpc>
                <a:spcPct val="115000"/>
              </a:lnSpc>
              <a:spcBef>
                <a:spcPts val="0"/>
              </a:spcBef>
              <a:spcAft>
                <a:spcPts val="0"/>
              </a:spcAft>
              <a:buSzPts val="1100"/>
              <a:buChar char="○"/>
              <a:defRPr/>
            </a:lvl8pPr>
            <a:lvl9pPr marL="8229600" lvl="8" indent="-596900" algn="l">
              <a:lnSpc>
                <a:spcPct val="115000"/>
              </a:lnSpc>
              <a:spcBef>
                <a:spcPts val="0"/>
              </a:spcBef>
              <a:spcAft>
                <a:spcPts val="0"/>
              </a:spcAft>
              <a:buSzPts val="1100"/>
              <a:buChar char="■"/>
              <a:defRPr/>
            </a:lvl9pPr>
          </a:lstStyle>
          <a:p>
            <a:endParaRPr/>
          </a:p>
        </p:txBody>
      </p:sp>
      <p:sp>
        <p:nvSpPr>
          <p:cNvPr id="66" name="Google Shape;66;p17"/>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8957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7"/>
        <p:cNvGrpSpPr/>
        <p:nvPr/>
      </p:nvGrpSpPr>
      <p:grpSpPr>
        <a:xfrm>
          <a:off x="0" y="0"/>
          <a:ext cx="0" cy="0"/>
          <a:chOff x="0" y="0"/>
          <a:chExt cx="0" cy="0"/>
        </a:xfrm>
      </p:grpSpPr>
      <p:sp>
        <p:nvSpPr>
          <p:cNvPr id="68" name="Google Shape;68;p19"/>
          <p:cNvSpPr txBox="1">
            <a:spLocks noGrp="1"/>
          </p:cNvSpPr>
          <p:nvPr>
            <p:ph type="body" idx="1"/>
          </p:nvPr>
        </p:nvSpPr>
        <p:spPr>
          <a:xfrm>
            <a:off x="1449900" y="8745102"/>
            <a:ext cx="15394800" cy="921000"/>
          </a:xfrm>
          <a:prstGeom prst="rect">
            <a:avLst/>
          </a:prstGeom>
          <a:noFill/>
          <a:ln>
            <a:noFill/>
          </a:ln>
        </p:spPr>
        <p:txBody>
          <a:bodyPr spcFirstLastPara="1" wrap="square" lIns="91425" tIns="91425" rIns="91425" bIns="91425" anchor="ctr" anchorCtr="0">
            <a:normAutofit/>
          </a:bodyPr>
          <a:lstStyle>
            <a:lvl1pPr marL="914400" lvl="0" indent="-457200" algn="l">
              <a:lnSpc>
                <a:spcPct val="100000"/>
              </a:lnSpc>
              <a:spcBef>
                <a:spcPts val="0"/>
              </a:spcBef>
              <a:spcAft>
                <a:spcPts val="0"/>
              </a:spcAft>
              <a:buSzPts val="1300"/>
              <a:buNone/>
              <a:defRPr/>
            </a:lvl1pPr>
          </a:lstStyle>
          <a:p>
            <a:endParaRPr/>
          </a:p>
        </p:txBody>
      </p:sp>
      <p:sp>
        <p:nvSpPr>
          <p:cNvPr id="69" name="Google Shape;69;p19"/>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766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dk1"/>
        </a:solidFill>
        <a:effectLst/>
      </p:bgPr>
    </p:bg>
    <p:spTree>
      <p:nvGrpSpPr>
        <p:cNvPr id="1" name="Shape 70"/>
        <p:cNvGrpSpPr/>
        <p:nvPr/>
      </p:nvGrpSpPr>
      <p:grpSpPr>
        <a:xfrm>
          <a:off x="0" y="0"/>
          <a:ext cx="0" cy="0"/>
          <a:chOff x="0" y="0"/>
          <a:chExt cx="0" cy="0"/>
        </a:xfrm>
      </p:grpSpPr>
      <p:grpSp>
        <p:nvGrpSpPr>
          <p:cNvPr id="71" name="Google Shape;71;p20"/>
          <p:cNvGrpSpPr/>
          <p:nvPr/>
        </p:nvGrpSpPr>
        <p:grpSpPr>
          <a:xfrm>
            <a:off x="1660785" y="8338260"/>
            <a:ext cx="1491526" cy="91652"/>
            <a:chOff x="4580561" y="2589004"/>
            <a:chExt cx="1064464" cy="25200"/>
          </a:xfrm>
        </p:grpSpPr>
        <p:sp>
          <p:nvSpPr>
            <p:cNvPr id="72" name="Google Shape;72;p20"/>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sp>
          <p:nvSpPr>
            <p:cNvPr id="73" name="Google Shape;73;p20"/>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800" b="0" i="0" u="none" strike="noStrike" cap="none">
                <a:solidFill>
                  <a:srgbClr val="000000"/>
                </a:solidFill>
                <a:latin typeface="Arial"/>
                <a:ea typeface="Arial"/>
                <a:cs typeface="Arial"/>
                <a:sym typeface="Arial"/>
              </a:endParaRPr>
            </a:p>
          </p:txBody>
        </p:sp>
      </p:grpSp>
      <p:sp>
        <p:nvSpPr>
          <p:cNvPr id="74" name="Google Shape;74;p20"/>
          <p:cNvSpPr txBox="1">
            <a:spLocks noGrp="1"/>
          </p:cNvSpPr>
          <p:nvPr>
            <p:ph type="title" hasCustomPrompt="1"/>
          </p:nvPr>
        </p:nvSpPr>
        <p:spPr>
          <a:xfrm>
            <a:off x="1458900" y="1467900"/>
            <a:ext cx="15376800" cy="2489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8000"/>
              <a:buNone/>
              <a:defRPr sz="16000">
                <a:solidFill>
                  <a:schemeClr val="lt1"/>
                </a:solidFill>
              </a:defRPr>
            </a:lvl1pPr>
            <a:lvl2pPr lvl="1" algn="l">
              <a:lnSpc>
                <a:spcPct val="100000"/>
              </a:lnSpc>
              <a:spcBef>
                <a:spcPts val="0"/>
              </a:spcBef>
              <a:spcAft>
                <a:spcPts val="0"/>
              </a:spcAft>
              <a:buClr>
                <a:schemeClr val="lt1"/>
              </a:buClr>
              <a:buSzPts val="8000"/>
              <a:buNone/>
              <a:defRPr sz="16000">
                <a:solidFill>
                  <a:schemeClr val="lt1"/>
                </a:solidFill>
              </a:defRPr>
            </a:lvl2pPr>
            <a:lvl3pPr lvl="2" algn="l">
              <a:lnSpc>
                <a:spcPct val="100000"/>
              </a:lnSpc>
              <a:spcBef>
                <a:spcPts val="0"/>
              </a:spcBef>
              <a:spcAft>
                <a:spcPts val="0"/>
              </a:spcAft>
              <a:buClr>
                <a:schemeClr val="lt1"/>
              </a:buClr>
              <a:buSzPts val="8000"/>
              <a:buNone/>
              <a:defRPr sz="16000">
                <a:solidFill>
                  <a:schemeClr val="lt1"/>
                </a:solidFill>
              </a:defRPr>
            </a:lvl3pPr>
            <a:lvl4pPr lvl="3" algn="l">
              <a:lnSpc>
                <a:spcPct val="100000"/>
              </a:lnSpc>
              <a:spcBef>
                <a:spcPts val="0"/>
              </a:spcBef>
              <a:spcAft>
                <a:spcPts val="0"/>
              </a:spcAft>
              <a:buClr>
                <a:schemeClr val="lt1"/>
              </a:buClr>
              <a:buSzPts val="8000"/>
              <a:buNone/>
              <a:defRPr sz="16000">
                <a:solidFill>
                  <a:schemeClr val="lt1"/>
                </a:solidFill>
              </a:defRPr>
            </a:lvl4pPr>
            <a:lvl5pPr lvl="4" algn="l">
              <a:lnSpc>
                <a:spcPct val="100000"/>
              </a:lnSpc>
              <a:spcBef>
                <a:spcPts val="0"/>
              </a:spcBef>
              <a:spcAft>
                <a:spcPts val="0"/>
              </a:spcAft>
              <a:buClr>
                <a:schemeClr val="lt1"/>
              </a:buClr>
              <a:buSzPts val="8000"/>
              <a:buNone/>
              <a:defRPr sz="16000">
                <a:solidFill>
                  <a:schemeClr val="lt1"/>
                </a:solidFill>
              </a:defRPr>
            </a:lvl5pPr>
            <a:lvl6pPr lvl="5" algn="l">
              <a:lnSpc>
                <a:spcPct val="100000"/>
              </a:lnSpc>
              <a:spcBef>
                <a:spcPts val="0"/>
              </a:spcBef>
              <a:spcAft>
                <a:spcPts val="0"/>
              </a:spcAft>
              <a:buClr>
                <a:schemeClr val="lt1"/>
              </a:buClr>
              <a:buSzPts val="8000"/>
              <a:buNone/>
              <a:defRPr sz="16000">
                <a:solidFill>
                  <a:schemeClr val="lt1"/>
                </a:solidFill>
              </a:defRPr>
            </a:lvl6pPr>
            <a:lvl7pPr lvl="6" algn="l">
              <a:lnSpc>
                <a:spcPct val="100000"/>
              </a:lnSpc>
              <a:spcBef>
                <a:spcPts val="0"/>
              </a:spcBef>
              <a:spcAft>
                <a:spcPts val="0"/>
              </a:spcAft>
              <a:buClr>
                <a:schemeClr val="lt1"/>
              </a:buClr>
              <a:buSzPts val="8000"/>
              <a:buNone/>
              <a:defRPr sz="16000">
                <a:solidFill>
                  <a:schemeClr val="lt1"/>
                </a:solidFill>
              </a:defRPr>
            </a:lvl7pPr>
            <a:lvl8pPr lvl="7" algn="l">
              <a:lnSpc>
                <a:spcPct val="100000"/>
              </a:lnSpc>
              <a:spcBef>
                <a:spcPts val="0"/>
              </a:spcBef>
              <a:spcAft>
                <a:spcPts val="0"/>
              </a:spcAft>
              <a:buClr>
                <a:schemeClr val="lt1"/>
              </a:buClr>
              <a:buSzPts val="8000"/>
              <a:buNone/>
              <a:defRPr sz="16000">
                <a:solidFill>
                  <a:schemeClr val="lt1"/>
                </a:solidFill>
              </a:defRPr>
            </a:lvl8pPr>
            <a:lvl9pPr lvl="8" algn="l">
              <a:lnSpc>
                <a:spcPct val="100000"/>
              </a:lnSpc>
              <a:spcBef>
                <a:spcPts val="0"/>
              </a:spcBef>
              <a:spcAft>
                <a:spcPts val="0"/>
              </a:spcAft>
              <a:buClr>
                <a:schemeClr val="lt1"/>
              </a:buClr>
              <a:buSzPts val="8000"/>
              <a:buNone/>
              <a:defRPr sz="16000">
                <a:solidFill>
                  <a:schemeClr val="lt1"/>
                </a:solidFill>
              </a:defRPr>
            </a:lvl9pPr>
          </a:lstStyle>
          <a:p>
            <a:r>
              <a:t>xx%</a:t>
            </a:r>
          </a:p>
        </p:txBody>
      </p:sp>
      <p:sp>
        <p:nvSpPr>
          <p:cNvPr id="75" name="Google Shape;75;p20"/>
          <p:cNvSpPr txBox="1">
            <a:spLocks noGrp="1"/>
          </p:cNvSpPr>
          <p:nvPr>
            <p:ph type="body" idx="1"/>
          </p:nvPr>
        </p:nvSpPr>
        <p:spPr>
          <a:xfrm>
            <a:off x="1458900" y="4545776"/>
            <a:ext cx="15376800" cy="3160800"/>
          </a:xfrm>
          <a:prstGeom prst="rect">
            <a:avLst/>
          </a:prstGeom>
          <a:noFill/>
          <a:ln>
            <a:noFill/>
          </a:ln>
        </p:spPr>
        <p:txBody>
          <a:bodyPr spcFirstLastPara="1" wrap="square" lIns="91425" tIns="91425" rIns="91425" bIns="91425" anchor="t" anchorCtr="0">
            <a:normAutofit/>
          </a:bodyPr>
          <a:lstStyle>
            <a:lvl1pPr marL="914400" lvl="0" indent="-622300" algn="l">
              <a:lnSpc>
                <a:spcPct val="115000"/>
              </a:lnSpc>
              <a:spcBef>
                <a:spcPts val="0"/>
              </a:spcBef>
              <a:spcAft>
                <a:spcPts val="0"/>
              </a:spcAft>
              <a:buClr>
                <a:schemeClr val="lt1"/>
              </a:buClr>
              <a:buSzPts val="1300"/>
              <a:buChar char="●"/>
              <a:defRPr>
                <a:solidFill>
                  <a:schemeClr val="lt1"/>
                </a:solidFill>
              </a:defRPr>
            </a:lvl1pPr>
            <a:lvl2pPr marL="1828800" lvl="1" indent="-596900" algn="l">
              <a:lnSpc>
                <a:spcPct val="115000"/>
              </a:lnSpc>
              <a:spcBef>
                <a:spcPts val="0"/>
              </a:spcBef>
              <a:spcAft>
                <a:spcPts val="0"/>
              </a:spcAft>
              <a:buClr>
                <a:schemeClr val="lt1"/>
              </a:buClr>
              <a:buSzPts val="1100"/>
              <a:buChar char="○"/>
              <a:defRPr>
                <a:solidFill>
                  <a:schemeClr val="lt1"/>
                </a:solidFill>
              </a:defRPr>
            </a:lvl2pPr>
            <a:lvl3pPr marL="2743200" lvl="2" indent="-596900" algn="l">
              <a:lnSpc>
                <a:spcPct val="115000"/>
              </a:lnSpc>
              <a:spcBef>
                <a:spcPts val="0"/>
              </a:spcBef>
              <a:spcAft>
                <a:spcPts val="0"/>
              </a:spcAft>
              <a:buClr>
                <a:schemeClr val="lt1"/>
              </a:buClr>
              <a:buSzPts val="1100"/>
              <a:buChar char="■"/>
              <a:defRPr>
                <a:solidFill>
                  <a:schemeClr val="lt1"/>
                </a:solidFill>
              </a:defRPr>
            </a:lvl3pPr>
            <a:lvl4pPr marL="3657600" lvl="3" indent="-596900" algn="l">
              <a:lnSpc>
                <a:spcPct val="115000"/>
              </a:lnSpc>
              <a:spcBef>
                <a:spcPts val="0"/>
              </a:spcBef>
              <a:spcAft>
                <a:spcPts val="0"/>
              </a:spcAft>
              <a:buClr>
                <a:schemeClr val="lt1"/>
              </a:buClr>
              <a:buSzPts val="1100"/>
              <a:buChar char="●"/>
              <a:defRPr>
                <a:solidFill>
                  <a:schemeClr val="lt1"/>
                </a:solidFill>
              </a:defRPr>
            </a:lvl4pPr>
            <a:lvl5pPr marL="4572000" lvl="4" indent="-596900" algn="l">
              <a:lnSpc>
                <a:spcPct val="115000"/>
              </a:lnSpc>
              <a:spcBef>
                <a:spcPts val="0"/>
              </a:spcBef>
              <a:spcAft>
                <a:spcPts val="0"/>
              </a:spcAft>
              <a:buClr>
                <a:schemeClr val="lt1"/>
              </a:buClr>
              <a:buSzPts val="1100"/>
              <a:buChar char="○"/>
              <a:defRPr>
                <a:solidFill>
                  <a:schemeClr val="lt1"/>
                </a:solidFill>
              </a:defRPr>
            </a:lvl5pPr>
            <a:lvl6pPr marL="5486400" lvl="5" indent="-596900" algn="l">
              <a:lnSpc>
                <a:spcPct val="115000"/>
              </a:lnSpc>
              <a:spcBef>
                <a:spcPts val="0"/>
              </a:spcBef>
              <a:spcAft>
                <a:spcPts val="0"/>
              </a:spcAft>
              <a:buClr>
                <a:schemeClr val="lt1"/>
              </a:buClr>
              <a:buSzPts val="1100"/>
              <a:buChar char="■"/>
              <a:defRPr>
                <a:solidFill>
                  <a:schemeClr val="lt1"/>
                </a:solidFill>
              </a:defRPr>
            </a:lvl6pPr>
            <a:lvl7pPr marL="6400800" lvl="6" indent="-596900" algn="l">
              <a:lnSpc>
                <a:spcPct val="115000"/>
              </a:lnSpc>
              <a:spcBef>
                <a:spcPts val="0"/>
              </a:spcBef>
              <a:spcAft>
                <a:spcPts val="0"/>
              </a:spcAft>
              <a:buClr>
                <a:schemeClr val="lt1"/>
              </a:buClr>
              <a:buSzPts val="1100"/>
              <a:buChar char="●"/>
              <a:defRPr>
                <a:solidFill>
                  <a:schemeClr val="lt1"/>
                </a:solidFill>
              </a:defRPr>
            </a:lvl7pPr>
            <a:lvl8pPr marL="7315200" lvl="7" indent="-596900" algn="l">
              <a:lnSpc>
                <a:spcPct val="115000"/>
              </a:lnSpc>
              <a:spcBef>
                <a:spcPts val="0"/>
              </a:spcBef>
              <a:spcAft>
                <a:spcPts val="0"/>
              </a:spcAft>
              <a:buClr>
                <a:schemeClr val="lt1"/>
              </a:buClr>
              <a:buSzPts val="1100"/>
              <a:buChar char="○"/>
              <a:defRPr>
                <a:solidFill>
                  <a:schemeClr val="lt1"/>
                </a:solidFill>
              </a:defRPr>
            </a:lvl8pPr>
            <a:lvl9pPr marL="8229600" lvl="8" indent="-596900" algn="l">
              <a:lnSpc>
                <a:spcPct val="115000"/>
              </a:lnSpc>
              <a:spcBef>
                <a:spcPts val="0"/>
              </a:spcBef>
              <a:spcAft>
                <a:spcPts val="0"/>
              </a:spcAft>
              <a:buClr>
                <a:schemeClr val="lt1"/>
              </a:buClr>
              <a:buSzPts val="1100"/>
              <a:buChar char="■"/>
              <a:defRPr>
                <a:solidFill>
                  <a:schemeClr val="lt1"/>
                </a:solidFill>
              </a:defRPr>
            </a:lvl9pPr>
          </a:lstStyle>
          <a:p>
            <a:endParaRPr/>
          </a:p>
        </p:txBody>
      </p:sp>
      <p:sp>
        <p:nvSpPr>
          <p:cNvPr id="76" name="Google Shape;76;p20"/>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l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692428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7"/>
        <p:cNvGrpSpPr/>
        <p:nvPr/>
      </p:nvGrpSpPr>
      <p:grpSpPr>
        <a:xfrm>
          <a:off x="0" y="0"/>
          <a:ext cx="0" cy="0"/>
          <a:chOff x="0" y="0"/>
          <a:chExt cx="0" cy="0"/>
        </a:xfrm>
      </p:grpSpPr>
      <p:sp>
        <p:nvSpPr>
          <p:cNvPr id="78" name="Google Shape;78;p21"/>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4777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0"/>
          <p:cNvSpPr txBox="1">
            <a:spLocks noGrp="1"/>
          </p:cNvSpPr>
          <p:nvPr>
            <p:ph type="title"/>
          </p:nvPr>
        </p:nvSpPr>
        <p:spPr>
          <a:xfrm>
            <a:off x="623400" y="890050"/>
            <a:ext cx="17041200" cy="11454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1pPr>
            <a:lvl2pPr marR="0" lvl="1"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2800"/>
              <a:buFont typeface="Raleway"/>
              <a:buNone/>
              <a:defRPr sz="2800" b="1" i="0" u="none" strike="noStrike" cap="none">
                <a:solidFill>
                  <a:schemeClr val="dk2"/>
                </a:solidFill>
                <a:latin typeface="Raleway"/>
                <a:ea typeface="Raleway"/>
                <a:cs typeface="Raleway"/>
                <a:sym typeface="Raleway"/>
              </a:defRPr>
            </a:lvl9pPr>
          </a:lstStyle>
          <a:p>
            <a:endParaRPr/>
          </a:p>
        </p:txBody>
      </p:sp>
      <p:sp>
        <p:nvSpPr>
          <p:cNvPr id="7" name="Google Shape;7;p10"/>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rmAutofit/>
          </a:bodyPr>
          <a:lstStyle>
            <a:lvl1pPr marL="457200" marR="0" lvl="0" indent="-311150" algn="l" rtl="0">
              <a:lnSpc>
                <a:spcPct val="115000"/>
              </a:lnSpc>
              <a:spcBef>
                <a:spcPts val="0"/>
              </a:spcBef>
              <a:spcAft>
                <a:spcPts val="0"/>
              </a:spcAft>
              <a:buClr>
                <a:schemeClr val="accent1"/>
              </a:buClr>
              <a:buSzPts val="1300"/>
              <a:buFont typeface="Lato"/>
              <a:buChar char="●"/>
              <a:defRPr sz="1300" b="0" i="0" u="none" strike="noStrike" cap="none">
                <a:solidFill>
                  <a:schemeClr val="accent1"/>
                </a:solidFill>
                <a:latin typeface="Lato"/>
                <a:ea typeface="Lato"/>
                <a:cs typeface="Lato"/>
                <a:sym typeface="Lato"/>
              </a:defRPr>
            </a:lvl1pPr>
            <a:lvl2pPr marL="914400" marR="0" lvl="1"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2pPr>
            <a:lvl3pPr marL="1371600" marR="0" lvl="2"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3pPr>
            <a:lvl4pPr marL="1828800" marR="0" lvl="3"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4pPr>
            <a:lvl5pPr marL="2286000" marR="0" lvl="4"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5pPr>
            <a:lvl6pPr marL="2743200" marR="0" lvl="5"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6pPr>
            <a:lvl7pPr marL="3200400" marR="0" lvl="6"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7pPr>
            <a:lvl8pPr marL="3657600" marR="0" lvl="7"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8pPr>
            <a:lvl9pPr marL="4114800" marR="0" lvl="8" indent="-298450" algn="l" rtl="0">
              <a:lnSpc>
                <a:spcPct val="115000"/>
              </a:lnSpc>
              <a:spcBef>
                <a:spcPts val="0"/>
              </a:spcBef>
              <a:spcAft>
                <a:spcPts val="0"/>
              </a:spcAft>
              <a:buClr>
                <a:schemeClr val="accent1"/>
              </a:buClr>
              <a:buSzPts val="1100"/>
              <a:buFont typeface="Lato"/>
              <a:buChar char="■"/>
              <a:defRPr sz="1100" b="0" i="0" u="none" strike="noStrike" cap="none">
                <a:solidFill>
                  <a:schemeClr val="accent1"/>
                </a:solidFill>
                <a:latin typeface="Lato"/>
                <a:ea typeface="Lato"/>
                <a:cs typeface="Lato"/>
                <a:sym typeface="Lato"/>
              </a:defRPr>
            </a:lvl9pPr>
          </a:lstStyle>
          <a:p>
            <a:endParaRPr/>
          </a:p>
        </p:txBody>
      </p:sp>
      <p:sp>
        <p:nvSpPr>
          <p:cNvPr id="8" name="Google Shape;8;p10"/>
          <p:cNvSpPr txBox="1">
            <a:spLocks noGrp="1"/>
          </p:cNvSpPr>
          <p:nvPr>
            <p:ph type="sldNum" idx="12"/>
          </p:nvPr>
        </p:nvSpPr>
        <p:spPr>
          <a:xfrm>
            <a:off x="17072604" y="9499702"/>
            <a:ext cx="1097400" cy="7872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1pPr>
            <a:lvl2pPr marL="0" marR="0" lvl="1"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2pPr>
            <a:lvl3pPr marL="0" marR="0" lvl="2"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3pPr>
            <a:lvl4pPr marL="0" marR="0" lvl="3"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4pPr>
            <a:lvl5pPr marL="0" marR="0" lvl="4"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5pPr>
            <a:lvl6pPr marL="0" marR="0" lvl="5"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6pPr>
            <a:lvl7pPr marL="0" marR="0" lvl="6"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7pPr>
            <a:lvl8pPr marL="0" marR="0" lvl="7"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8pPr>
            <a:lvl9pPr marL="0" marR="0" lvl="8" indent="0" algn="r" rtl="0">
              <a:lnSpc>
                <a:spcPct val="100000"/>
              </a:lnSpc>
              <a:spcBef>
                <a:spcPts val="0"/>
              </a:spcBef>
              <a:spcAft>
                <a:spcPts val="0"/>
              </a:spcAft>
              <a:buClr>
                <a:srgbClr val="000000"/>
              </a:buClr>
              <a:buSzPts val="1000"/>
              <a:buFont typeface="Arial"/>
              <a:buNone/>
              <a:defRPr sz="2000" b="0" i="0" u="none" strike="noStrike" cap="none">
                <a:solidFill>
                  <a:schemeClr val="accent1"/>
                </a:solidFill>
                <a:latin typeface="Lato"/>
                <a:ea typeface="Lato"/>
                <a:cs typeface="Lato"/>
                <a:sym typeface="La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404518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png"/><Relationship Id="rId7"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 Id="rId9" Type="http://schemas.openxmlformats.org/officeDocument/2006/relationships/image" Target="../media/image48.sv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1.svg"/><Relationship Id="rId18" Type="http://schemas.openxmlformats.org/officeDocument/2006/relationships/image" Target="../media/image66.svg"/><Relationship Id="rId3" Type="http://schemas.openxmlformats.org/officeDocument/2006/relationships/image" Target="../media/image53.png"/><Relationship Id="rId7" Type="http://schemas.openxmlformats.org/officeDocument/2006/relationships/image" Target="../media/image57.sv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16.png"/><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18.svg"/><Relationship Id="rId5" Type="http://schemas.openxmlformats.org/officeDocument/2006/relationships/image" Target="../media/image55.png"/><Relationship Id="rId15" Type="http://schemas.openxmlformats.org/officeDocument/2006/relationships/image" Target="../media/image63.png"/><Relationship Id="rId10" Type="http://schemas.openxmlformats.org/officeDocument/2006/relationships/image" Target="../media/image17.png"/><Relationship Id="rId4" Type="http://schemas.openxmlformats.org/officeDocument/2006/relationships/image" Target="../media/image54.svg"/><Relationship Id="rId9" Type="http://schemas.openxmlformats.org/officeDocument/2006/relationships/image" Target="../media/image59.svg"/><Relationship Id="rId1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6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18.svg"/></Relationships>
</file>

<file path=ppt/slides/_rels/slide3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4.png"/><Relationship Id="rId26" Type="http://schemas.openxmlformats.org/officeDocument/2006/relationships/image" Target="../media/image92.png"/><Relationship Id="rId3" Type="http://schemas.openxmlformats.org/officeDocument/2006/relationships/image" Target="../media/image69.png"/><Relationship Id="rId21" Type="http://schemas.openxmlformats.org/officeDocument/2006/relationships/image" Target="../media/image87.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83.svg"/><Relationship Id="rId25" Type="http://schemas.openxmlformats.org/officeDocument/2006/relationships/image" Target="../media/image91.svg"/><Relationship Id="rId2" Type="http://schemas.openxmlformats.org/officeDocument/2006/relationships/image" Target="../media/image16.png"/><Relationship Id="rId16" Type="http://schemas.openxmlformats.org/officeDocument/2006/relationships/image" Target="../media/image82.png"/><Relationship Id="rId20" Type="http://schemas.openxmlformats.org/officeDocument/2006/relationships/image" Target="../media/image86.png"/><Relationship Id="rId29" Type="http://schemas.openxmlformats.org/officeDocument/2006/relationships/image" Target="../media/image95.sv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24" Type="http://schemas.openxmlformats.org/officeDocument/2006/relationships/image" Target="../media/image90.png"/><Relationship Id="rId5" Type="http://schemas.openxmlformats.org/officeDocument/2006/relationships/image" Target="../media/image71.svg"/><Relationship Id="rId15" Type="http://schemas.openxmlformats.org/officeDocument/2006/relationships/image" Target="../media/image81.svg"/><Relationship Id="rId23" Type="http://schemas.openxmlformats.org/officeDocument/2006/relationships/image" Target="../media/image89.svg"/><Relationship Id="rId28" Type="http://schemas.openxmlformats.org/officeDocument/2006/relationships/image" Target="../media/image94.png"/><Relationship Id="rId10" Type="http://schemas.openxmlformats.org/officeDocument/2006/relationships/image" Target="../media/image76.png"/><Relationship Id="rId19" Type="http://schemas.openxmlformats.org/officeDocument/2006/relationships/image" Target="../media/image85.svg"/><Relationship Id="rId31" Type="http://schemas.openxmlformats.org/officeDocument/2006/relationships/image" Target="../media/image18.sv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 Id="rId22" Type="http://schemas.openxmlformats.org/officeDocument/2006/relationships/image" Target="../media/image88.png"/><Relationship Id="rId27" Type="http://schemas.openxmlformats.org/officeDocument/2006/relationships/image" Target="../media/image93.svg"/><Relationship Id="rId30"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8.sv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image" Target="../media/image16.png"/><Relationship Id="rId16" Type="http://schemas.openxmlformats.org/officeDocument/2006/relationships/image" Target="../media/image124.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2.jpeg"/><Relationship Id="rId9" Type="http://schemas.openxmlformats.org/officeDocument/2006/relationships/image" Target="../media/image117.png"/><Relationship Id="rId14" Type="http://schemas.openxmlformats.org/officeDocument/2006/relationships/image" Target="../media/image122.png"/></Relationships>
</file>

<file path=ppt/slides/_rels/slide4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127.png"/></Relationships>
</file>

<file path=ppt/slides/_rels/slide5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hyperlink" Target="mailto:TheCenter@talentfirst.net" TargetMode="External"/><Relationship Id="rId7"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6.jpg"/><Relationship Id="rId3" Type="http://schemas.openxmlformats.org/officeDocument/2006/relationships/hyperlink" Target="https://info.talentfirst.net/mcacs" TargetMode="External"/><Relationship Id="rId7" Type="http://schemas.openxmlformats.org/officeDocument/2006/relationships/hyperlink" Target="http://www.talentfirst.net/" TargetMode="External"/><Relationship Id="rId12"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s://www.yourcollegeapp.com/" TargetMode="External"/><Relationship Id="rId11" Type="http://schemas.openxmlformats.org/officeDocument/2006/relationships/image" Target="../media/image3.png"/><Relationship Id="rId5" Type="http://schemas.openxmlformats.org/officeDocument/2006/relationships/hyperlink" Target="https://sova.org/" TargetMode="External"/><Relationship Id="rId10" Type="http://schemas.openxmlformats.org/officeDocument/2006/relationships/image" Target="../media/image2.png"/><Relationship Id="rId4" Type="http://schemas.openxmlformats.org/officeDocument/2006/relationships/hyperlink" Target="https://edstrategy.org/" TargetMode="Externa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p1"/>
          <p:cNvSpPr txBox="1">
            <a:spLocks noGrp="1"/>
          </p:cNvSpPr>
          <p:nvPr>
            <p:ph type="subTitle" idx="1"/>
          </p:nvPr>
        </p:nvSpPr>
        <p:spPr>
          <a:xfrm>
            <a:off x="1455900" y="6808200"/>
            <a:ext cx="15376200" cy="1280400"/>
          </a:xfrm>
          <a:prstGeom prst="rect">
            <a:avLst/>
          </a:prstGeom>
          <a:noFill/>
          <a:ln>
            <a:noFill/>
          </a:ln>
        </p:spPr>
        <p:txBody>
          <a:bodyPr spcFirstLastPara="1" wrap="square" lIns="182850" tIns="182850" rIns="182850" bIns="182850" anchor="t" anchorCtr="0">
            <a:normAutofit lnSpcReduction="10000"/>
          </a:bodyPr>
          <a:lstStyle/>
          <a:p>
            <a:pPr marL="0" indent="0" algn="ctr"/>
            <a:r>
              <a:rPr lang="en"/>
              <a:t>Convening</a:t>
            </a:r>
            <a:endParaRPr/>
          </a:p>
          <a:p>
            <a:pPr marL="0" indent="0" algn="ctr"/>
            <a:r>
              <a:rPr lang="en"/>
              <a:t>January 23, 2024</a:t>
            </a:r>
            <a:endParaRPr/>
          </a:p>
        </p:txBody>
      </p:sp>
      <p:pic>
        <p:nvPicPr>
          <p:cNvPr id="84" name="Google Shape;84;p1"/>
          <p:cNvPicPr preferRelativeResize="0"/>
          <p:nvPr/>
        </p:nvPicPr>
        <p:blipFill rotWithShape="1">
          <a:blip r:embed="rId3">
            <a:alphaModFix/>
          </a:blip>
          <a:srcRect/>
          <a:stretch/>
        </p:blipFill>
        <p:spPr>
          <a:xfrm>
            <a:off x="1162751" y="545100"/>
            <a:ext cx="9146398" cy="1959940"/>
          </a:xfrm>
          <a:prstGeom prst="rect">
            <a:avLst/>
          </a:prstGeom>
          <a:noFill/>
          <a:ln>
            <a:noFill/>
          </a:ln>
        </p:spPr>
      </p:pic>
      <p:pic>
        <p:nvPicPr>
          <p:cNvPr id="85" name="Google Shape;85;p1"/>
          <p:cNvPicPr preferRelativeResize="0"/>
          <p:nvPr/>
        </p:nvPicPr>
        <p:blipFill rotWithShape="1">
          <a:blip r:embed="rId4">
            <a:alphaModFix/>
          </a:blip>
          <a:srcRect/>
          <a:stretch/>
        </p:blipFill>
        <p:spPr>
          <a:xfrm>
            <a:off x="1212376" y="8779035"/>
            <a:ext cx="2848356" cy="1280162"/>
          </a:xfrm>
          <a:prstGeom prst="rect">
            <a:avLst/>
          </a:prstGeom>
          <a:noFill/>
          <a:ln>
            <a:noFill/>
          </a:ln>
        </p:spPr>
      </p:pic>
      <p:pic>
        <p:nvPicPr>
          <p:cNvPr id="86" name="Google Shape;86;p1"/>
          <p:cNvPicPr preferRelativeResize="0"/>
          <p:nvPr/>
        </p:nvPicPr>
        <p:blipFill rotWithShape="1">
          <a:blip r:embed="rId5">
            <a:alphaModFix/>
          </a:blip>
          <a:srcRect l="17378" t="17673" r="15958" b="23133"/>
          <a:stretch/>
        </p:blipFill>
        <p:spPr>
          <a:xfrm>
            <a:off x="9771800" y="8872751"/>
            <a:ext cx="2395956" cy="1261874"/>
          </a:xfrm>
          <a:prstGeom prst="rect">
            <a:avLst/>
          </a:prstGeom>
          <a:noFill/>
          <a:ln>
            <a:noFill/>
          </a:ln>
        </p:spPr>
      </p:pic>
      <p:pic>
        <p:nvPicPr>
          <p:cNvPr id="87" name="Google Shape;87;p1"/>
          <p:cNvPicPr preferRelativeResize="0"/>
          <p:nvPr/>
        </p:nvPicPr>
        <p:blipFill rotWithShape="1">
          <a:blip r:embed="rId6">
            <a:alphaModFix amt="28000"/>
          </a:blip>
          <a:srcRect t="-6168" r="-2040"/>
          <a:stretch/>
        </p:blipFill>
        <p:spPr>
          <a:xfrm>
            <a:off x="9144000" y="307274"/>
            <a:ext cx="9812452" cy="8294248"/>
          </a:xfrm>
          <a:prstGeom prst="rect">
            <a:avLst/>
          </a:prstGeom>
          <a:noFill/>
          <a:ln>
            <a:noFill/>
          </a:ln>
        </p:spPr>
      </p:pic>
      <p:sp>
        <p:nvSpPr>
          <p:cNvPr id="88" name="Google Shape;88;p1"/>
          <p:cNvSpPr txBox="1">
            <a:spLocks noGrp="1"/>
          </p:cNvSpPr>
          <p:nvPr>
            <p:ph type="ctrTitle"/>
          </p:nvPr>
        </p:nvSpPr>
        <p:spPr>
          <a:xfrm>
            <a:off x="1455900" y="3478800"/>
            <a:ext cx="15376200" cy="3329400"/>
          </a:xfrm>
          <a:prstGeom prst="rect">
            <a:avLst/>
          </a:prstGeom>
          <a:noFill/>
          <a:ln>
            <a:noFill/>
          </a:ln>
        </p:spPr>
        <p:txBody>
          <a:bodyPr spcFirstLastPara="1" wrap="square" lIns="182850" tIns="182850" rIns="182850" bIns="182850" anchor="t" anchorCtr="0">
            <a:noAutofit/>
          </a:bodyPr>
          <a:lstStyle/>
          <a:p>
            <a:pPr algn="ctr"/>
            <a:r>
              <a:rPr lang="en" sz="6200"/>
              <a:t>Michigan Regional Adult Initiative </a:t>
            </a:r>
            <a:endParaRPr sz="6200"/>
          </a:p>
          <a:p>
            <a:pPr algn="ctr"/>
            <a:r>
              <a:rPr lang="en" sz="6200"/>
              <a:t>for Skills and Education (MI-RAISE) Design Lab</a:t>
            </a:r>
            <a:endParaRPr sz="6200"/>
          </a:p>
        </p:txBody>
      </p:sp>
      <p:pic>
        <p:nvPicPr>
          <p:cNvPr id="89" name="Google Shape;89;p1"/>
          <p:cNvPicPr preferRelativeResize="0"/>
          <p:nvPr/>
        </p:nvPicPr>
        <p:blipFill rotWithShape="1">
          <a:blip r:embed="rId7">
            <a:alphaModFix/>
          </a:blip>
          <a:srcRect/>
          <a:stretch/>
        </p:blipFill>
        <p:spPr>
          <a:xfrm>
            <a:off x="5613150" y="9129599"/>
            <a:ext cx="2660300" cy="748150"/>
          </a:xfrm>
          <a:prstGeom prst="rect">
            <a:avLst/>
          </a:prstGeom>
          <a:noFill/>
          <a:ln>
            <a:noFill/>
          </a:ln>
        </p:spPr>
      </p:pic>
      <p:pic>
        <p:nvPicPr>
          <p:cNvPr id="90" name="Google Shape;90;p1"/>
          <p:cNvPicPr preferRelativeResize="0"/>
          <p:nvPr/>
        </p:nvPicPr>
        <p:blipFill rotWithShape="1">
          <a:blip r:embed="rId8">
            <a:alphaModFix/>
          </a:blip>
          <a:srcRect t="19639" b="-19639"/>
          <a:stretch/>
        </p:blipFill>
        <p:spPr>
          <a:xfrm>
            <a:off x="13399000" y="8863576"/>
            <a:ext cx="3561008" cy="128016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2699241" y="4274041"/>
            <a:ext cx="12743278" cy="0"/>
          </a:xfrm>
          <a:prstGeom prst="line">
            <a:avLst/>
          </a:prstGeom>
          <a:ln w="28575" cap="flat">
            <a:solidFill>
              <a:srgbClr val="191919"/>
            </a:solidFill>
            <a:prstDash val="solid"/>
            <a:headEnd type="none" w="sm" len="sm"/>
            <a:tailEnd type="none" w="sm" len="sm"/>
          </a:ln>
        </p:spPr>
        <p:txBody>
          <a:bodyPr/>
          <a:lstStyle/>
          <a:p>
            <a:endParaRPr lang="en-US"/>
          </a:p>
        </p:txBody>
      </p:sp>
      <p:sp>
        <p:nvSpPr>
          <p:cNvPr id="3" name="Freeform 3"/>
          <p:cNvSpPr/>
          <p:nvPr/>
        </p:nvSpPr>
        <p:spPr>
          <a:xfrm>
            <a:off x="6296140" y="4712040"/>
            <a:ext cx="5549479" cy="2020378"/>
          </a:xfrm>
          <a:custGeom>
            <a:avLst/>
            <a:gdLst/>
            <a:ahLst/>
            <a:cxnLst/>
            <a:rect l="l" t="t" r="r" b="b"/>
            <a:pathLst>
              <a:path w="5549479" h="2020378">
                <a:moveTo>
                  <a:pt x="0" y="0"/>
                </a:moveTo>
                <a:lnTo>
                  <a:pt x="5549479" y="0"/>
                </a:lnTo>
                <a:lnTo>
                  <a:pt x="5549479" y="2020378"/>
                </a:lnTo>
                <a:lnTo>
                  <a:pt x="0" y="2020378"/>
                </a:lnTo>
                <a:lnTo>
                  <a:pt x="0" y="0"/>
                </a:lnTo>
                <a:close/>
              </a:path>
            </a:pathLst>
          </a:custGeom>
          <a:blipFill>
            <a:blip r:embed="rId2"/>
            <a:stretch>
              <a:fillRect/>
            </a:stretch>
          </a:blipFill>
        </p:spPr>
        <p:txBody>
          <a:bodyPr/>
          <a:lstStyle/>
          <a:p>
            <a:endParaRPr lang="en-US"/>
          </a:p>
        </p:txBody>
      </p:sp>
      <p:sp>
        <p:nvSpPr>
          <p:cNvPr id="4" name="Freeform 4"/>
          <p:cNvSpPr/>
          <p:nvPr/>
        </p:nvSpPr>
        <p:spPr>
          <a:xfrm>
            <a:off x="685310" y="8617608"/>
            <a:ext cx="2144458" cy="1134072"/>
          </a:xfrm>
          <a:custGeom>
            <a:avLst/>
            <a:gdLst/>
            <a:ahLst/>
            <a:cxnLst/>
            <a:rect l="l" t="t" r="r" b="b"/>
            <a:pathLst>
              <a:path w="2144458" h="1134072">
                <a:moveTo>
                  <a:pt x="0" y="0"/>
                </a:moveTo>
                <a:lnTo>
                  <a:pt x="2144458" y="0"/>
                </a:lnTo>
                <a:lnTo>
                  <a:pt x="2144458" y="1134072"/>
                </a:lnTo>
                <a:lnTo>
                  <a:pt x="0" y="1134072"/>
                </a:lnTo>
                <a:lnTo>
                  <a:pt x="0" y="0"/>
                </a:lnTo>
                <a:close/>
              </a:path>
            </a:pathLst>
          </a:custGeom>
          <a:blipFill>
            <a:blip r:embed="rId3"/>
            <a:stretch>
              <a:fillRect/>
            </a:stretch>
          </a:blipFill>
        </p:spPr>
        <p:txBody>
          <a:bodyPr/>
          <a:lstStyle/>
          <a:p>
            <a:endParaRPr lang="en-US"/>
          </a:p>
        </p:txBody>
      </p:sp>
      <p:sp>
        <p:nvSpPr>
          <p:cNvPr id="5" name="Freeform 5"/>
          <p:cNvSpPr/>
          <p:nvPr/>
        </p:nvSpPr>
        <p:spPr>
          <a:xfrm>
            <a:off x="3775246" y="8617608"/>
            <a:ext cx="1370655" cy="1370655"/>
          </a:xfrm>
          <a:custGeom>
            <a:avLst/>
            <a:gdLst/>
            <a:ahLst/>
            <a:cxnLst/>
            <a:rect l="l" t="t" r="r" b="b"/>
            <a:pathLst>
              <a:path w="1370655" h="1370655">
                <a:moveTo>
                  <a:pt x="0" y="0"/>
                </a:moveTo>
                <a:lnTo>
                  <a:pt x="1370655" y="0"/>
                </a:lnTo>
                <a:lnTo>
                  <a:pt x="1370655" y="1370655"/>
                </a:lnTo>
                <a:lnTo>
                  <a:pt x="0" y="1370655"/>
                </a:lnTo>
                <a:lnTo>
                  <a:pt x="0" y="0"/>
                </a:lnTo>
                <a:close/>
              </a:path>
            </a:pathLst>
          </a:custGeom>
          <a:blipFill>
            <a:blip r:embed="rId4"/>
            <a:stretch>
              <a:fillRect/>
            </a:stretch>
          </a:blipFill>
        </p:spPr>
        <p:txBody>
          <a:bodyPr/>
          <a:lstStyle/>
          <a:p>
            <a:endParaRPr lang="en-US"/>
          </a:p>
        </p:txBody>
      </p:sp>
      <p:sp>
        <p:nvSpPr>
          <p:cNvPr id="6" name="Freeform 6"/>
          <p:cNvSpPr/>
          <p:nvPr/>
        </p:nvSpPr>
        <p:spPr>
          <a:xfrm>
            <a:off x="15402754" y="8850029"/>
            <a:ext cx="2199936" cy="612640"/>
          </a:xfrm>
          <a:custGeom>
            <a:avLst/>
            <a:gdLst/>
            <a:ahLst/>
            <a:cxnLst/>
            <a:rect l="l" t="t" r="r" b="b"/>
            <a:pathLst>
              <a:path w="2199936" h="612640">
                <a:moveTo>
                  <a:pt x="0" y="0"/>
                </a:moveTo>
                <a:lnTo>
                  <a:pt x="2199936" y="0"/>
                </a:lnTo>
                <a:lnTo>
                  <a:pt x="2199936" y="612640"/>
                </a:lnTo>
                <a:lnTo>
                  <a:pt x="0" y="612640"/>
                </a:lnTo>
                <a:lnTo>
                  <a:pt x="0" y="0"/>
                </a:lnTo>
                <a:close/>
              </a:path>
            </a:pathLst>
          </a:custGeom>
          <a:blipFill>
            <a:blip r:embed="rId5"/>
            <a:stretch>
              <a:fillRect/>
            </a:stretch>
          </a:blipFill>
        </p:spPr>
        <p:txBody>
          <a:bodyPr/>
          <a:lstStyle/>
          <a:p>
            <a:endParaRPr lang="en-US"/>
          </a:p>
        </p:txBody>
      </p:sp>
      <p:sp>
        <p:nvSpPr>
          <p:cNvPr id="7" name="Freeform 7"/>
          <p:cNvSpPr/>
          <p:nvPr/>
        </p:nvSpPr>
        <p:spPr>
          <a:xfrm>
            <a:off x="5935641" y="8709990"/>
            <a:ext cx="4780819" cy="1030596"/>
          </a:xfrm>
          <a:custGeom>
            <a:avLst/>
            <a:gdLst/>
            <a:ahLst/>
            <a:cxnLst/>
            <a:rect l="l" t="t" r="r" b="b"/>
            <a:pathLst>
              <a:path w="4780819" h="1030596">
                <a:moveTo>
                  <a:pt x="0" y="0"/>
                </a:moveTo>
                <a:lnTo>
                  <a:pt x="4780819" y="0"/>
                </a:lnTo>
                <a:lnTo>
                  <a:pt x="4780819" y="1030596"/>
                </a:lnTo>
                <a:lnTo>
                  <a:pt x="0" y="1030596"/>
                </a:lnTo>
                <a:lnTo>
                  <a:pt x="0" y="0"/>
                </a:lnTo>
                <a:close/>
              </a:path>
            </a:pathLst>
          </a:custGeom>
          <a:blipFill>
            <a:blip r:embed="rId6"/>
            <a:stretch>
              <a:fillRect/>
            </a:stretch>
          </a:blipFill>
        </p:spPr>
        <p:txBody>
          <a:bodyPr/>
          <a:lstStyle/>
          <a:p>
            <a:endParaRPr lang="en-US"/>
          </a:p>
        </p:txBody>
      </p:sp>
      <p:sp>
        <p:nvSpPr>
          <p:cNvPr id="8" name="Freeform 8"/>
          <p:cNvSpPr/>
          <p:nvPr/>
        </p:nvSpPr>
        <p:spPr>
          <a:xfrm>
            <a:off x="11506200" y="8572113"/>
            <a:ext cx="2948827" cy="1168473"/>
          </a:xfrm>
          <a:custGeom>
            <a:avLst/>
            <a:gdLst/>
            <a:ahLst/>
            <a:cxnLst/>
            <a:rect l="l" t="t" r="r" b="b"/>
            <a:pathLst>
              <a:path w="2948827" h="1168473">
                <a:moveTo>
                  <a:pt x="0" y="0"/>
                </a:moveTo>
                <a:lnTo>
                  <a:pt x="2948827" y="0"/>
                </a:lnTo>
                <a:lnTo>
                  <a:pt x="2948827" y="1168473"/>
                </a:lnTo>
                <a:lnTo>
                  <a:pt x="0" y="1168473"/>
                </a:lnTo>
                <a:lnTo>
                  <a:pt x="0" y="0"/>
                </a:lnTo>
                <a:close/>
              </a:path>
            </a:pathLst>
          </a:custGeom>
          <a:blipFill>
            <a:blip r:embed="rId7"/>
            <a:stretch>
              <a:fillRect/>
            </a:stretch>
          </a:blipFill>
        </p:spPr>
        <p:txBody>
          <a:bodyPr/>
          <a:lstStyle/>
          <a:p>
            <a:endParaRPr lang="en-US"/>
          </a:p>
        </p:txBody>
      </p:sp>
      <p:sp>
        <p:nvSpPr>
          <p:cNvPr id="9" name="TextBox 9"/>
          <p:cNvSpPr txBox="1"/>
          <p:nvPr/>
        </p:nvSpPr>
        <p:spPr>
          <a:xfrm>
            <a:off x="2568820" y="2436558"/>
            <a:ext cx="13150359" cy="1407513"/>
          </a:xfrm>
          <a:prstGeom prst="rect">
            <a:avLst/>
          </a:prstGeom>
        </p:spPr>
        <p:txBody>
          <a:bodyPr wrap="square" lIns="0" tIns="0" rIns="0" bIns="0" rtlCol="0" anchor="t">
            <a:spAutoFit/>
          </a:bodyPr>
          <a:lstStyle/>
          <a:p>
            <a:pPr algn="ctr">
              <a:lnSpc>
                <a:spcPts val="10984"/>
              </a:lnSpc>
            </a:pPr>
            <a:r>
              <a:rPr lang="en-US" sz="7845" dirty="0">
                <a:solidFill>
                  <a:srgbClr val="29589A"/>
                </a:solidFill>
                <a:latin typeface="Poppins Semi-Bold"/>
              </a:rPr>
              <a:t>Recruiting Adult Learners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3707361" y="1987279"/>
            <a:ext cx="4459399" cy="445939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11487" t="-10163" r="-1674" b="-59620"/>
              </a:stretch>
            </a:blipFill>
          </p:spPr>
          <p:txBody>
            <a:bodyPr/>
            <a:lstStyle/>
            <a:p>
              <a:endParaRPr lang="en-US"/>
            </a:p>
          </p:txBody>
        </p:sp>
      </p:grpSp>
      <p:grpSp>
        <p:nvGrpSpPr>
          <p:cNvPr id="4" name="Group 4"/>
          <p:cNvGrpSpPr/>
          <p:nvPr/>
        </p:nvGrpSpPr>
        <p:grpSpPr>
          <a:xfrm>
            <a:off x="10121239" y="1987279"/>
            <a:ext cx="4459399" cy="445939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0344" t="-3974" r="-4126" b="-67773"/>
              </a:stretch>
            </a:blipFill>
          </p:spPr>
          <p:txBody>
            <a:bodyPr/>
            <a:lstStyle/>
            <a:p>
              <a:endParaRPr lang="en-US"/>
            </a:p>
          </p:txBody>
        </p:sp>
      </p:grpSp>
      <p:sp>
        <p:nvSpPr>
          <p:cNvPr id="6" name="TextBox 6"/>
          <p:cNvSpPr txBox="1"/>
          <p:nvPr/>
        </p:nvSpPr>
        <p:spPr>
          <a:xfrm>
            <a:off x="4305682" y="6759815"/>
            <a:ext cx="3262759" cy="559435"/>
          </a:xfrm>
          <a:prstGeom prst="rect">
            <a:avLst/>
          </a:prstGeom>
        </p:spPr>
        <p:txBody>
          <a:bodyPr lIns="0" tIns="0" rIns="0" bIns="0" rtlCol="0" anchor="t">
            <a:spAutoFit/>
          </a:bodyPr>
          <a:lstStyle/>
          <a:p>
            <a:pPr algn="ctr">
              <a:lnSpc>
                <a:spcPts val="4340"/>
              </a:lnSpc>
            </a:pPr>
            <a:r>
              <a:rPr lang="en-US" sz="3100">
                <a:solidFill>
                  <a:srgbClr val="3C592A"/>
                </a:solidFill>
                <a:latin typeface="Poppins Bold"/>
              </a:rPr>
              <a:t>Jack MacKenzie</a:t>
            </a:r>
          </a:p>
        </p:txBody>
      </p:sp>
      <p:sp>
        <p:nvSpPr>
          <p:cNvPr id="7" name="TextBox 7"/>
          <p:cNvSpPr txBox="1"/>
          <p:nvPr/>
        </p:nvSpPr>
        <p:spPr>
          <a:xfrm>
            <a:off x="10937742" y="6759815"/>
            <a:ext cx="2826395" cy="559435"/>
          </a:xfrm>
          <a:prstGeom prst="rect">
            <a:avLst/>
          </a:prstGeom>
        </p:spPr>
        <p:txBody>
          <a:bodyPr lIns="0" tIns="0" rIns="0" bIns="0" rtlCol="0" anchor="t">
            <a:spAutoFit/>
          </a:bodyPr>
          <a:lstStyle/>
          <a:p>
            <a:pPr algn="ctr">
              <a:lnSpc>
                <a:spcPts val="4340"/>
              </a:lnSpc>
            </a:pPr>
            <a:r>
              <a:rPr lang="en-US" sz="3100">
                <a:solidFill>
                  <a:srgbClr val="3C592A"/>
                </a:solidFill>
                <a:latin typeface="Poppins Bold"/>
              </a:rPr>
              <a:t>Andy  Carlson</a:t>
            </a:r>
          </a:p>
        </p:txBody>
      </p:sp>
      <p:sp>
        <p:nvSpPr>
          <p:cNvPr id="8" name="TextBox 8"/>
          <p:cNvSpPr txBox="1"/>
          <p:nvPr/>
        </p:nvSpPr>
        <p:spPr>
          <a:xfrm>
            <a:off x="4719390" y="7484117"/>
            <a:ext cx="2435340" cy="424815"/>
          </a:xfrm>
          <a:prstGeom prst="rect">
            <a:avLst/>
          </a:prstGeom>
        </p:spPr>
        <p:txBody>
          <a:bodyPr wrap="square" lIns="0" tIns="0" rIns="0" bIns="0" rtlCol="0" anchor="t">
            <a:spAutoFit/>
          </a:bodyPr>
          <a:lstStyle/>
          <a:p>
            <a:pPr algn="ctr">
              <a:lnSpc>
                <a:spcPts val="3359"/>
              </a:lnSpc>
            </a:pPr>
            <a:r>
              <a:rPr lang="en-US" sz="2400" dirty="0">
                <a:solidFill>
                  <a:srgbClr val="000000"/>
                </a:solidFill>
                <a:latin typeface="Poppins"/>
              </a:rPr>
              <a:t>Founder &amp; CEO</a:t>
            </a:r>
          </a:p>
        </p:txBody>
      </p:sp>
      <p:sp>
        <p:nvSpPr>
          <p:cNvPr id="9" name="TextBox 9"/>
          <p:cNvSpPr txBox="1"/>
          <p:nvPr/>
        </p:nvSpPr>
        <p:spPr>
          <a:xfrm>
            <a:off x="11217537" y="7481251"/>
            <a:ext cx="2266801" cy="855362"/>
          </a:xfrm>
          <a:prstGeom prst="rect">
            <a:avLst/>
          </a:prstGeom>
        </p:spPr>
        <p:txBody>
          <a:bodyPr wrap="square" lIns="0" tIns="0" rIns="0" bIns="0" rtlCol="0" anchor="t">
            <a:spAutoFit/>
          </a:bodyPr>
          <a:lstStyle/>
          <a:p>
            <a:pPr algn="ctr">
              <a:lnSpc>
                <a:spcPts val="3359"/>
              </a:lnSpc>
            </a:pPr>
            <a:r>
              <a:rPr lang="en-US" sz="2400" dirty="0">
                <a:solidFill>
                  <a:srgbClr val="000000"/>
                </a:solidFill>
                <a:latin typeface="Poppins"/>
              </a:rPr>
              <a:t>Vice President,</a:t>
            </a:r>
          </a:p>
          <a:p>
            <a:pPr algn="ctr">
              <a:lnSpc>
                <a:spcPts val="3359"/>
              </a:lnSpc>
            </a:pPr>
            <a:r>
              <a:rPr lang="en-US" sz="2400" dirty="0">
                <a:solidFill>
                  <a:srgbClr val="000000"/>
                </a:solidFill>
                <a:latin typeface="Poppins"/>
              </a:rPr>
              <a:t>State Strategy</a:t>
            </a:r>
          </a:p>
        </p:txBody>
      </p:sp>
      <p:grpSp>
        <p:nvGrpSpPr>
          <p:cNvPr id="10" name="Group 10"/>
          <p:cNvGrpSpPr/>
          <p:nvPr/>
        </p:nvGrpSpPr>
        <p:grpSpPr>
          <a:xfrm>
            <a:off x="0" y="9505950"/>
            <a:ext cx="18288000" cy="797877"/>
            <a:chOff x="0" y="0"/>
            <a:chExt cx="4816593" cy="210140"/>
          </a:xfrm>
        </p:grpSpPr>
        <p:sp>
          <p:nvSpPr>
            <p:cNvPr id="11" name="Freeform 11"/>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12" name="TextBox 12"/>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13" name="Freeform 13"/>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4"/>
            <a:stretch>
              <a:fillRect/>
            </a:stretch>
          </a:blipFill>
        </p:spPr>
        <p:txBody>
          <a:bodyPr/>
          <a:lstStyle/>
          <a:p>
            <a:endParaRPr lang="en-US"/>
          </a:p>
        </p:txBody>
      </p:sp>
      <p:sp>
        <p:nvSpPr>
          <p:cNvPr id="14" name="TextBox 14"/>
          <p:cNvSpPr txBox="1"/>
          <p:nvPr/>
        </p:nvSpPr>
        <p:spPr>
          <a:xfrm>
            <a:off x="797929" y="666882"/>
            <a:ext cx="3088332" cy="625729"/>
          </a:xfrm>
          <a:prstGeom prst="rect">
            <a:avLst/>
          </a:prstGeom>
        </p:spPr>
        <p:txBody>
          <a:bodyPr lIns="0" tIns="0" rIns="0" bIns="0" rtlCol="0" anchor="t">
            <a:spAutoFit/>
          </a:bodyPr>
          <a:lstStyle/>
          <a:p>
            <a:pPr algn="ctr">
              <a:lnSpc>
                <a:spcPts val="4885"/>
              </a:lnSpc>
            </a:pPr>
            <a:r>
              <a:rPr lang="en-US" sz="3489">
                <a:solidFill>
                  <a:srgbClr val="29589A"/>
                </a:solidFill>
                <a:latin typeface="Poppins Bold"/>
              </a:rPr>
              <a:t>Introductions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766187" y="668210"/>
            <a:ext cx="2279377"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Overview:</a:t>
            </a:r>
          </a:p>
        </p:txBody>
      </p:sp>
      <p:grpSp>
        <p:nvGrpSpPr>
          <p:cNvPr id="3" name="Group 3"/>
          <p:cNvGrpSpPr/>
          <p:nvPr/>
        </p:nvGrpSpPr>
        <p:grpSpPr>
          <a:xfrm>
            <a:off x="0" y="9505950"/>
            <a:ext cx="18288000" cy="815679"/>
            <a:chOff x="0" y="0"/>
            <a:chExt cx="4816593" cy="214829"/>
          </a:xfrm>
        </p:grpSpPr>
        <p:sp>
          <p:nvSpPr>
            <p:cNvPr id="4" name="Freeform 4"/>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5" name="TextBox 5"/>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6" name="Freeform 6"/>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2278389" y="1853512"/>
            <a:ext cx="5215976" cy="2287982"/>
          </a:xfrm>
          <a:prstGeom prst="rect">
            <a:avLst/>
          </a:prstGeom>
        </p:spPr>
        <p:txBody>
          <a:bodyPr lIns="0" tIns="0" rIns="0" bIns="0" rtlCol="0" anchor="t">
            <a:spAutoFit/>
          </a:bodyPr>
          <a:lstStyle/>
          <a:p>
            <a:pPr>
              <a:lnSpc>
                <a:spcPts val="4543"/>
              </a:lnSpc>
            </a:pPr>
            <a:r>
              <a:rPr lang="en-US" sz="3049">
                <a:solidFill>
                  <a:srgbClr val="000000"/>
                </a:solidFill>
                <a:latin typeface="Poppins"/>
              </a:rPr>
              <a:t>Context Setting</a:t>
            </a:r>
          </a:p>
          <a:p>
            <a:pPr>
              <a:lnSpc>
                <a:spcPts val="4543"/>
              </a:lnSpc>
            </a:pPr>
            <a:r>
              <a:rPr lang="en-US" sz="3049">
                <a:solidFill>
                  <a:srgbClr val="000000"/>
                </a:solidFill>
                <a:latin typeface="Poppins"/>
              </a:rPr>
              <a:t>College</a:t>
            </a:r>
            <a:r>
              <a:rPr lang="en-US" sz="3049">
                <a:solidFill>
                  <a:srgbClr val="000000"/>
                </a:solidFill>
                <a:latin typeface="Poppins Italics"/>
              </a:rPr>
              <a:t>APP</a:t>
            </a:r>
            <a:r>
              <a:rPr lang="en-US" sz="3049">
                <a:solidFill>
                  <a:srgbClr val="000000"/>
                </a:solidFill>
                <a:latin typeface="Poppins"/>
              </a:rPr>
              <a:t> Overview</a:t>
            </a:r>
          </a:p>
          <a:p>
            <a:pPr>
              <a:lnSpc>
                <a:spcPts val="4543"/>
              </a:lnSpc>
            </a:pPr>
            <a:r>
              <a:rPr lang="en-US" sz="3049">
                <a:solidFill>
                  <a:srgbClr val="000000"/>
                </a:solidFill>
                <a:latin typeface="Poppins"/>
              </a:rPr>
              <a:t>Marketing Best Practices</a:t>
            </a:r>
          </a:p>
          <a:p>
            <a:pPr>
              <a:lnSpc>
                <a:spcPts val="4543"/>
              </a:lnSpc>
            </a:pPr>
            <a:r>
              <a:rPr lang="en-US" sz="3049">
                <a:solidFill>
                  <a:srgbClr val="000000"/>
                </a:solidFill>
                <a:latin typeface="Poppins"/>
              </a:rPr>
              <a:t>Case Studies</a:t>
            </a:r>
          </a:p>
        </p:txBody>
      </p:sp>
      <p:sp>
        <p:nvSpPr>
          <p:cNvPr id="8" name="Freeform 8"/>
          <p:cNvSpPr/>
          <p:nvPr/>
        </p:nvSpPr>
        <p:spPr>
          <a:xfrm rot="-5400000">
            <a:off x="1845076" y="2155458"/>
            <a:ext cx="283614" cy="162014"/>
          </a:xfrm>
          <a:custGeom>
            <a:avLst/>
            <a:gdLst/>
            <a:ahLst/>
            <a:cxnLst/>
            <a:rect l="l" t="t" r="r" b="b"/>
            <a:pathLst>
              <a:path w="283614" h="162014">
                <a:moveTo>
                  <a:pt x="0" y="0"/>
                </a:moveTo>
                <a:lnTo>
                  <a:pt x="283614" y="0"/>
                </a:lnTo>
                <a:lnTo>
                  <a:pt x="283614" y="162014"/>
                </a:lnTo>
                <a:lnTo>
                  <a:pt x="0" y="16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5400000">
            <a:off x="1845076" y="2724436"/>
            <a:ext cx="283614" cy="162014"/>
          </a:xfrm>
          <a:custGeom>
            <a:avLst/>
            <a:gdLst/>
            <a:ahLst/>
            <a:cxnLst/>
            <a:rect l="l" t="t" r="r" b="b"/>
            <a:pathLst>
              <a:path w="283614" h="162014">
                <a:moveTo>
                  <a:pt x="0" y="0"/>
                </a:moveTo>
                <a:lnTo>
                  <a:pt x="283614" y="0"/>
                </a:lnTo>
                <a:lnTo>
                  <a:pt x="283614" y="162014"/>
                </a:lnTo>
                <a:lnTo>
                  <a:pt x="0" y="16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rot="-5400000">
            <a:off x="1845076" y="3293414"/>
            <a:ext cx="283614" cy="162014"/>
          </a:xfrm>
          <a:custGeom>
            <a:avLst/>
            <a:gdLst/>
            <a:ahLst/>
            <a:cxnLst/>
            <a:rect l="l" t="t" r="r" b="b"/>
            <a:pathLst>
              <a:path w="283614" h="162014">
                <a:moveTo>
                  <a:pt x="0" y="0"/>
                </a:moveTo>
                <a:lnTo>
                  <a:pt x="283614" y="0"/>
                </a:lnTo>
                <a:lnTo>
                  <a:pt x="283614" y="162014"/>
                </a:lnTo>
                <a:lnTo>
                  <a:pt x="0" y="16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5400000">
            <a:off x="1845076" y="3862392"/>
            <a:ext cx="283614" cy="162014"/>
          </a:xfrm>
          <a:custGeom>
            <a:avLst/>
            <a:gdLst/>
            <a:ahLst/>
            <a:cxnLst/>
            <a:rect l="l" t="t" r="r" b="b"/>
            <a:pathLst>
              <a:path w="283614" h="162014">
                <a:moveTo>
                  <a:pt x="0" y="0"/>
                </a:moveTo>
                <a:lnTo>
                  <a:pt x="283614" y="0"/>
                </a:lnTo>
                <a:lnTo>
                  <a:pt x="283614" y="162014"/>
                </a:lnTo>
                <a:lnTo>
                  <a:pt x="0" y="1620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815679"/>
            <a:chOff x="0" y="0"/>
            <a:chExt cx="4816593" cy="214829"/>
          </a:xfrm>
        </p:grpSpPr>
        <p:sp>
          <p:nvSpPr>
            <p:cNvPr id="3" name="Freeform 3"/>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4" name="TextBox 4"/>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Freeform 6"/>
          <p:cNvSpPr/>
          <p:nvPr/>
        </p:nvSpPr>
        <p:spPr>
          <a:xfrm>
            <a:off x="8101417" y="5143500"/>
            <a:ext cx="2495229" cy="2301849"/>
          </a:xfrm>
          <a:custGeom>
            <a:avLst/>
            <a:gdLst/>
            <a:ahLst/>
            <a:cxnLst/>
            <a:rect l="l" t="t" r="r" b="b"/>
            <a:pathLst>
              <a:path w="2495229" h="2301849">
                <a:moveTo>
                  <a:pt x="0" y="0"/>
                </a:moveTo>
                <a:lnTo>
                  <a:pt x="2495228" y="0"/>
                </a:lnTo>
                <a:lnTo>
                  <a:pt x="2495228" y="2301849"/>
                </a:lnTo>
                <a:lnTo>
                  <a:pt x="0" y="23018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5052632" y="2942521"/>
            <a:ext cx="8282368" cy="1223220"/>
          </a:xfrm>
          <a:prstGeom prst="rect">
            <a:avLst/>
          </a:prstGeom>
        </p:spPr>
        <p:txBody>
          <a:bodyPr wrap="square" lIns="0" tIns="0" rIns="0" bIns="0" rtlCol="0" anchor="t">
            <a:spAutoFit/>
          </a:bodyPr>
          <a:lstStyle/>
          <a:p>
            <a:pPr algn="ctr">
              <a:lnSpc>
                <a:spcPts val="9864"/>
              </a:lnSpc>
            </a:pPr>
            <a:r>
              <a:rPr lang="en-US" sz="7045" dirty="0">
                <a:solidFill>
                  <a:srgbClr val="29589A"/>
                </a:solidFill>
                <a:latin typeface="Poppins Semi-Bold"/>
              </a:rPr>
              <a:t>Context Overview</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772233" y="1707353"/>
            <a:ext cx="11136324" cy="6162051"/>
          </a:xfrm>
          <a:custGeom>
            <a:avLst/>
            <a:gdLst/>
            <a:ahLst/>
            <a:cxnLst/>
            <a:rect l="l" t="t" r="r" b="b"/>
            <a:pathLst>
              <a:path w="11136324" h="6162051">
                <a:moveTo>
                  <a:pt x="0" y="0"/>
                </a:moveTo>
                <a:lnTo>
                  <a:pt x="11136325" y="0"/>
                </a:lnTo>
                <a:lnTo>
                  <a:pt x="11136325" y="6162051"/>
                </a:lnTo>
                <a:lnTo>
                  <a:pt x="0" y="6162051"/>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766187" y="668210"/>
            <a:ext cx="12351097"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Projected Enrollment Cliff of Traditional Aged Students</a:t>
            </a:r>
          </a:p>
        </p:txBody>
      </p:sp>
      <p:sp>
        <p:nvSpPr>
          <p:cNvPr id="4" name="TextBox 4"/>
          <p:cNvSpPr txBox="1"/>
          <p:nvPr/>
        </p:nvSpPr>
        <p:spPr>
          <a:xfrm>
            <a:off x="1719873" y="8078954"/>
            <a:ext cx="15241045" cy="1107174"/>
          </a:xfrm>
          <a:prstGeom prst="rect">
            <a:avLst/>
          </a:prstGeom>
        </p:spPr>
        <p:txBody>
          <a:bodyPr lIns="0" tIns="0" rIns="0" bIns="0" rtlCol="0" anchor="t">
            <a:spAutoFit/>
          </a:bodyPr>
          <a:lstStyle/>
          <a:p>
            <a:pPr algn="ctr">
              <a:lnSpc>
                <a:spcPts val="4410"/>
              </a:lnSpc>
            </a:pPr>
            <a:r>
              <a:rPr lang="en-US" sz="2940" spc="58">
                <a:solidFill>
                  <a:srgbClr val="191919"/>
                </a:solidFill>
                <a:latin typeface="Poppins"/>
              </a:rPr>
              <a:t>Michigan’s projected percent change from class of 2019 to 2037 (Public &amp; Private Schools) is -15%. Only seven states have greater projected declines.</a:t>
            </a:r>
          </a:p>
        </p:txBody>
      </p:sp>
      <p:grpSp>
        <p:nvGrpSpPr>
          <p:cNvPr id="5" name="Group 5"/>
          <p:cNvGrpSpPr/>
          <p:nvPr/>
        </p:nvGrpSpPr>
        <p:grpSpPr>
          <a:xfrm>
            <a:off x="0" y="9505950"/>
            <a:ext cx="18288000" cy="815679"/>
            <a:chOff x="0" y="0"/>
            <a:chExt cx="4816593" cy="214829"/>
          </a:xfrm>
        </p:grpSpPr>
        <p:sp>
          <p:nvSpPr>
            <p:cNvPr id="6" name="Freeform 6"/>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7" name="TextBox 7"/>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8" name="Freeform 8"/>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815679"/>
            <a:chOff x="0" y="0"/>
            <a:chExt cx="4816593" cy="214829"/>
          </a:xfrm>
        </p:grpSpPr>
        <p:sp>
          <p:nvSpPr>
            <p:cNvPr id="3" name="Freeform 3"/>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4" name="TextBox 4"/>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Freeform 6"/>
          <p:cNvSpPr/>
          <p:nvPr/>
        </p:nvSpPr>
        <p:spPr>
          <a:xfrm>
            <a:off x="766187" y="2390585"/>
            <a:ext cx="16707794" cy="4951513"/>
          </a:xfrm>
          <a:custGeom>
            <a:avLst/>
            <a:gdLst/>
            <a:ahLst/>
            <a:cxnLst/>
            <a:rect l="l" t="t" r="r" b="b"/>
            <a:pathLst>
              <a:path w="16707794" h="4951513">
                <a:moveTo>
                  <a:pt x="0" y="0"/>
                </a:moveTo>
                <a:lnTo>
                  <a:pt x="16707794" y="0"/>
                </a:lnTo>
                <a:lnTo>
                  <a:pt x="16707794" y="4951514"/>
                </a:lnTo>
                <a:lnTo>
                  <a:pt x="0" y="4951514"/>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766187" y="668210"/>
            <a:ext cx="9253538"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Enrollment Declines Have Already Begun</a:t>
            </a:r>
          </a:p>
        </p:txBody>
      </p:sp>
      <p:sp>
        <p:nvSpPr>
          <p:cNvPr id="8" name="TextBox 8"/>
          <p:cNvSpPr txBox="1"/>
          <p:nvPr/>
        </p:nvSpPr>
        <p:spPr>
          <a:xfrm>
            <a:off x="8890843" y="4978082"/>
            <a:ext cx="506313" cy="283210"/>
          </a:xfrm>
          <a:prstGeom prst="rect">
            <a:avLst/>
          </a:prstGeom>
        </p:spPr>
        <p:txBody>
          <a:bodyPr lIns="0" tIns="0" rIns="0" bIns="0" rtlCol="0" anchor="t">
            <a:spAutoFit/>
          </a:bodyPr>
          <a:lstStyle/>
          <a:p>
            <a:pPr algn="ctr">
              <a:lnSpc>
                <a:spcPts val="2239"/>
              </a:lnSpc>
            </a:pPr>
            <a:r>
              <a:rPr lang="en-US" sz="1599">
                <a:solidFill>
                  <a:srgbClr val="29589A"/>
                </a:solidFill>
                <a:latin typeface="Poppins"/>
              </a:rPr>
              <a:t>Body</a:t>
            </a:r>
          </a:p>
        </p:txBody>
      </p:sp>
      <p:sp>
        <p:nvSpPr>
          <p:cNvPr id="9" name="TextBox 9"/>
          <p:cNvSpPr txBox="1"/>
          <p:nvPr/>
        </p:nvSpPr>
        <p:spPr>
          <a:xfrm>
            <a:off x="766187" y="7620190"/>
            <a:ext cx="5353256" cy="276225"/>
          </a:xfrm>
          <a:prstGeom prst="rect">
            <a:avLst/>
          </a:prstGeom>
        </p:spPr>
        <p:txBody>
          <a:bodyPr lIns="0" tIns="0" rIns="0" bIns="0" rtlCol="0" anchor="t">
            <a:spAutoFit/>
          </a:bodyPr>
          <a:lstStyle/>
          <a:p>
            <a:pPr algn="ctr">
              <a:lnSpc>
                <a:spcPts val="2100"/>
              </a:lnSpc>
            </a:pPr>
            <a:r>
              <a:rPr lang="en-US" sz="1500">
                <a:solidFill>
                  <a:srgbClr val="000000"/>
                </a:solidFill>
                <a:latin typeface="Poppins"/>
              </a:rPr>
              <a:t>Source: https://shef.sheeo.org/state-profile/michigan/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766187" y="668210"/>
            <a:ext cx="2367260"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Stop-Outs</a:t>
            </a:r>
          </a:p>
        </p:txBody>
      </p:sp>
      <p:sp>
        <p:nvSpPr>
          <p:cNvPr id="3" name="TextBox 3"/>
          <p:cNvSpPr txBox="1"/>
          <p:nvPr/>
        </p:nvSpPr>
        <p:spPr>
          <a:xfrm>
            <a:off x="1177306" y="1448638"/>
            <a:ext cx="16630100" cy="1494062"/>
          </a:xfrm>
          <a:prstGeom prst="rect">
            <a:avLst/>
          </a:prstGeom>
        </p:spPr>
        <p:txBody>
          <a:bodyPr lIns="0" tIns="0" rIns="0" bIns="0" rtlCol="0" anchor="t">
            <a:spAutoFit/>
          </a:bodyPr>
          <a:lstStyle/>
          <a:p>
            <a:pPr>
              <a:lnSpc>
                <a:spcPts val="3190"/>
              </a:lnSpc>
              <a:spcBef>
                <a:spcPct val="0"/>
              </a:spcBef>
            </a:pPr>
            <a:r>
              <a:rPr lang="en-US" sz="2278">
                <a:solidFill>
                  <a:srgbClr val="000000"/>
                </a:solidFill>
                <a:latin typeface="Poppins"/>
              </a:rPr>
              <a:t>As of July 2021, the Some College, No Credential (SCNC) population has reached </a:t>
            </a:r>
            <a:r>
              <a:rPr lang="en-US" sz="2278">
                <a:solidFill>
                  <a:srgbClr val="000000"/>
                </a:solidFill>
                <a:latin typeface="Poppins Bold"/>
              </a:rPr>
              <a:t>40.4 million</a:t>
            </a:r>
            <a:r>
              <a:rPr lang="en-US" sz="2278">
                <a:solidFill>
                  <a:srgbClr val="000000"/>
                </a:solidFill>
                <a:latin typeface="Poppins"/>
              </a:rPr>
              <a:t>, up 1.4 million from 39.0 million in the previous year. A lack of re-enrollment and 2.3 million new SCNC students (recent stop-outs) drove this large growth. All 50 states and D.C. experienced growth. </a:t>
            </a:r>
          </a:p>
          <a:p>
            <a:pPr>
              <a:lnSpc>
                <a:spcPts val="2210"/>
              </a:lnSpc>
              <a:spcBef>
                <a:spcPct val="0"/>
              </a:spcBef>
            </a:pPr>
            <a:r>
              <a:rPr lang="en-US" sz="1578">
                <a:solidFill>
                  <a:srgbClr val="000000"/>
                </a:solidFill>
                <a:latin typeface="Poppins"/>
              </a:rPr>
              <a:t>*National Student Clearinghouse Research Center. Some College, No Credential Student Outcomes Annual Report. April 25, 2023. </a:t>
            </a:r>
          </a:p>
        </p:txBody>
      </p:sp>
      <p:pic>
        <p:nvPicPr>
          <p:cNvPr id="4" name="Picture 4"/>
          <p:cNvPicPr>
            <a:picLocks noChangeAspect="1"/>
          </p:cNvPicPr>
          <p:nvPr/>
        </p:nvPicPr>
        <p:blipFill>
          <a:blip r:embed="rId3"/>
          <a:stretch>
            <a:fillRect/>
          </a:stretch>
        </p:blipFill>
        <p:spPr>
          <a:xfrm>
            <a:off x="9108958" y="3047336"/>
            <a:ext cx="8126711" cy="6370319"/>
          </a:xfrm>
          <a:prstGeom prst="rect">
            <a:avLst/>
          </a:prstGeom>
        </p:spPr>
      </p:pic>
      <p:sp>
        <p:nvSpPr>
          <p:cNvPr id="5" name="TextBox 5"/>
          <p:cNvSpPr txBox="1"/>
          <p:nvPr/>
        </p:nvSpPr>
        <p:spPr>
          <a:xfrm>
            <a:off x="195446" y="9146277"/>
            <a:ext cx="6923327" cy="266047"/>
          </a:xfrm>
          <a:prstGeom prst="rect">
            <a:avLst/>
          </a:prstGeom>
        </p:spPr>
        <p:txBody>
          <a:bodyPr lIns="0" tIns="0" rIns="0" bIns="0" rtlCol="0" anchor="t">
            <a:spAutoFit/>
          </a:bodyPr>
          <a:lstStyle/>
          <a:p>
            <a:pPr>
              <a:lnSpc>
                <a:spcPts val="2136"/>
              </a:lnSpc>
              <a:spcBef>
                <a:spcPct val="0"/>
              </a:spcBef>
            </a:pPr>
            <a:r>
              <a:rPr lang="en-US" sz="1525">
                <a:solidFill>
                  <a:srgbClr val="000000"/>
                </a:solidFill>
                <a:latin typeface="Poppins"/>
              </a:rPr>
              <a:t>*source: https://nscresearchcenter.org/some-college-no-credential/</a:t>
            </a:r>
          </a:p>
        </p:txBody>
      </p:sp>
      <p:pic>
        <p:nvPicPr>
          <p:cNvPr id="6" name="Picture 6"/>
          <p:cNvPicPr>
            <a:picLocks noChangeAspect="1"/>
          </p:cNvPicPr>
          <p:nvPr/>
        </p:nvPicPr>
        <p:blipFill>
          <a:blip r:embed="rId4"/>
          <a:stretch>
            <a:fillRect/>
          </a:stretch>
        </p:blipFill>
        <p:spPr>
          <a:xfrm>
            <a:off x="1162454" y="3004848"/>
            <a:ext cx="7924210" cy="6438953"/>
          </a:xfrm>
          <a:prstGeom prst="rect">
            <a:avLst/>
          </a:prstGeom>
        </p:spPr>
      </p:pic>
      <p:grpSp>
        <p:nvGrpSpPr>
          <p:cNvPr id="7" name="Group 7"/>
          <p:cNvGrpSpPr/>
          <p:nvPr/>
        </p:nvGrpSpPr>
        <p:grpSpPr>
          <a:xfrm>
            <a:off x="0" y="9505950"/>
            <a:ext cx="18288000" cy="815679"/>
            <a:chOff x="0" y="0"/>
            <a:chExt cx="4816593" cy="214829"/>
          </a:xfrm>
        </p:grpSpPr>
        <p:sp>
          <p:nvSpPr>
            <p:cNvPr id="8" name="Freeform 8"/>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9" name="TextBox 9"/>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10" name="Freeform 10"/>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815679"/>
            <a:chOff x="0" y="0"/>
            <a:chExt cx="4816593" cy="214829"/>
          </a:xfrm>
        </p:grpSpPr>
        <p:sp>
          <p:nvSpPr>
            <p:cNvPr id="3" name="Freeform 3"/>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4" name="TextBox 4"/>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572643" y="9189347"/>
            <a:ext cx="6923327" cy="266047"/>
          </a:xfrm>
          <a:prstGeom prst="rect">
            <a:avLst/>
          </a:prstGeom>
        </p:spPr>
        <p:txBody>
          <a:bodyPr lIns="0" tIns="0" rIns="0" bIns="0" rtlCol="0" anchor="t">
            <a:spAutoFit/>
          </a:bodyPr>
          <a:lstStyle/>
          <a:p>
            <a:pPr>
              <a:lnSpc>
                <a:spcPts val="2136"/>
              </a:lnSpc>
              <a:spcBef>
                <a:spcPct val="0"/>
              </a:spcBef>
            </a:pPr>
            <a:r>
              <a:rPr lang="en-US" sz="1525">
                <a:solidFill>
                  <a:srgbClr val="000000"/>
                </a:solidFill>
                <a:latin typeface="Poppins"/>
              </a:rPr>
              <a:t>*source: Vivvix fna Kantar Media Intelligence 11/2022 - 10/2023</a:t>
            </a:r>
          </a:p>
        </p:txBody>
      </p:sp>
      <p:sp>
        <p:nvSpPr>
          <p:cNvPr id="7" name="AutoShape 7"/>
          <p:cNvSpPr/>
          <p:nvPr/>
        </p:nvSpPr>
        <p:spPr>
          <a:xfrm rot="-5400000">
            <a:off x="13351910" y="-1986905"/>
            <a:ext cx="515726" cy="7728416"/>
          </a:xfrm>
          <a:prstGeom prst="rect">
            <a:avLst/>
          </a:prstGeom>
          <a:solidFill>
            <a:srgbClr val="37C9EF">
              <a:alpha val="22745"/>
            </a:srgbClr>
          </a:solidFill>
        </p:spPr>
        <p:txBody>
          <a:bodyPr/>
          <a:lstStyle/>
          <a:p>
            <a:endParaRPr lang="en-US"/>
          </a:p>
        </p:txBody>
      </p:sp>
      <p:sp>
        <p:nvSpPr>
          <p:cNvPr id="8" name="AutoShape 8"/>
          <p:cNvSpPr/>
          <p:nvPr/>
        </p:nvSpPr>
        <p:spPr>
          <a:xfrm rot="-5400000">
            <a:off x="13349449" y="-1984444"/>
            <a:ext cx="515726" cy="7723493"/>
          </a:xfrm>
          <a:prstGeom prst="rect">
            <a:avLst/>
          </a:prstGeom>
          <a:solidFill>
            <a:srgbClr val="3C592A"/>
          </a:solidFill>
        </p:spPr>
        <p:txBody>
          <a:bodyPr/>
          <a:lstStyle/>
          <a:p>
            <a:endParaRPr lang="en-US"/>
          </a:p>
        </p:txBody>
      </p:sp>
      <p:sp>
        <p:nvSpPr>
          <p:cNvPr id="9" name="AutoShape 9"/>
          <p:cNvSpPr/>
          <p:nvPr/>
        </p:nvSpPr>
        <p:spPr>
          <a:xfrm rot="-5400000">
            <a:off x="10917584" y="5145818"/>
            <a:ext cx="515726" cy="2859765"/>
          </a:xfrm>
          <a:prstGeom prst="rect">
            <a:avLst/>
          </a:prstGeom>
          <a:solidFill>
            <a:srgbClr val="3C592A"/>
          </a:solidFill>
        </p:spPr>
        <p:txBody>
          <a:bodyPr/>
          <a:lstStyle/>
          <a:p>
            <a:endParaRPr lang="en-US"/>
          </a:p>
        </p:txBody>
      </p:sp>
      <p:sp>
        <p:nvSpPr>
          <p:cNvPr id="10" name="AutoShape 10"/>
          <p:cNvSpPr/>
          <p:nvPr/>
        </p:nvSpPr>
        <p:spPr>
          <a:xfrm rot="-5400000">
            <a:off x="11739641" y="1191496"/>
            <a:ext cx="515726" cy="4503878"/>
          </a:xfrm>
          <a:prstGeom prst="rect">
            <a:avLst/>
          </a:prstGeom>
          <a:solidFill>
            <a:srgbClr val="3C592A"/>
          </a:solidFill>
        </p:spPr>
        <p:txBody>
          <a:bodyPr/>
          <a:lstStyle/>
          <a:p>
            <a:endParaRPr lang="en-US"/>
          </a:p>
        </p:txBody>
      </p:sp>
      <p:sp>
        <p:nvSpPr>
          <p:cNvPr id="11" name="AutoShape 11"/>
          <p:cNvSpPr/>
          <p:nvPr/>
        </p:nvSpPr>
        <p:spPr>
          <a:xfrm rot="-5400000">
            <a:off x="11219098" y="2495106"/>
            <a:ext cx="515726" cy="3462791"/>
          </a:xfrm>
          <a:prstGeom prst="rect">
            <a:avLst/>
          </a:prstGeom>
          <a:solidFill>
            <a:srgbClr val="3C592A"/>
          </a:solidFill>
        </p:spPr>
        <p:txBody>
          <a:bodyPr/>
          <a:lstStyle/>
          <a:p>
            <a:endParaRPr lang="en-US"/>
          </a:p>
        </p:txBody>
      </p:sp>
      <p:sp>
        <p:nvSpPr>
          <p:cNvPr id="12" name="AutoShape 12"/>
          <p:cNvSpPr/>
          <p:nvPr/>
        </p:nvSpPr>
        <p:spPr>
          <a:xfrm rot="-5400000">
            <a:off x="11788184" y="359888"/>
            <a:ext cx="515726" cy="4600963"/>
          </a:xfrm>
          <a:prstGeom prst="rect">
            <a:avLst/>
          </a:prstGeom>
          <a:solidFill>
            <a:srgbClr val="3C592A"/>
          </a:solidFill>
        </p:spPr>
        <p:txBody>
          <a:bodyPr/>
          <a:lstStyle/>
          <a:p>
            <a:endParaRPr lang="en-US"/>
          </a:p>
        </p:txBody>
      </p:sp>
      <p:sp>
        <p:nvSpPr>
          <p:cNvPr id="13" name="AutoShape 13"/>
          <p:cNvSpPr/>
          <p:nvPr/>
        </p:nvSpPr>
        <p:spPr>
          <a:xfrm rot="-5400000">
            <a:off x="11164873" y="3332397"/>
            <a:ext cx="515726" cy="3354341"/>
          </a:xfrm>
          <a:prstGeom prst="rect">
            <a:avLst/>
          </a:prstGeom>
          <a:solidFill>
            <a:srgbClr val="3C592A"/>
          </a:solidFill>
        </p:spPr>
        <p:txBody>
          <a:bodyPr/>
          <a:lstStyle/>
          <a:p>
            <a:endParaRPr lang="en-US"/>
          </a:p>
        </p:txBody>
      </p:sp>
      <p:sp>
        <p:nvSpPr>
          <p:cNvPr id="14" name="AutoShape 14"/>
          <p:cNvSpPr/>
          <p:nvPr/>
        </p:nvSpPr>
        <p:spPr>
          <a:xfrm rot="-5400000">
            <a:off x="11066198" y="4214138"/>
            <a:ext cx="515726" cy="3156991"/>
          </a:xfrm>
          <a:prstGeom prst="rect">
            <a:avLst/>
          </a:prstGeom>
          <a:solidFill>
            <a:srgbClr val="3C592A"/>
          </a:solidFill>
        </p:spPr>
        <p:txBody>
          <a:bodyPr/>
          <a:lstStyle/>
          <a:p>
            <a:endParaRPr lang="en-US"/>
          </a:p>
        </p:txBody>
      </p:sp>
      <p:sp>
        <p:nvSpPr>
          <p:cNvPr id="15" name="TextBox 15"/>
          <p:cNvSpPr txBox="1"/>
          <p:nvPr/>
        </p:nvSpPr>
        <p:spPr>
          <a:xfrm>
            <a:off x="6285283" y="1623002"/>
            <a:ext cx="3216819"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Purdue University</a:t>
            </a:r>
          </a:p>
        </p:txBody>
      </p:sp>
      <p:sp>
        <p:nvSpPr>
          <p:cNvPr id="16" name="TextBox 16"/>
          <p:cNvSpPr txBox="1"/>
          <p:nvPr/>
        </p:nvSpPr>
        <p:spPr>
          <a:xfrm>
            <a:off x="15406409" y="1606583"/>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$140,992,747</a:t>
            </a:r>
          </a:p>
        </p:txBody>
      </p:sp>
      <p:sp>
        <p:nvSpPr>
          <p:cNvPr id="17" name="AutoShape 17"/>
          <p:cNvSpPr/>
          <p:nvPr/>
        </p:nvSpPr>
        <p:spPr>
          <a:xfrm rot="5400000">
            <a:off x="5981101" y="5395666"/>
            <a:ext cx="7560383" cy="7931"/>
          </a:xfrm>
          <a:prstGeom prst="rect">
            <a:avLst/>
          </a:prstGeom>
          <a:solidFill>
            <a:srgbClr val="191919">
              <a:alpha val="98824"/>
            </a:srgbClr>
          </a:solidFill>
        </p:spPr>
        <p:txBody>
          <a:bodyPr/>
          <a:lstStyle/>
          <a:p>
            <a:endParaRPr lang="en-US"/>
          </a:p>
        </p:txBody>
      </p:sp>
      <p:sp>
        <p:nvSpPr>
          <p:cNvPr id="18" name="TextBox 18"/>
          <p:cNvSpPr txBox="1"/>
          <p:nvPr/>
        </p:nvSpPr>
        <p:spPr>
          <a:xfrm>
            <a:off x="6285283" y="2406068"/>
            <a:ext cx="3216819"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Walden University</a:t>
            </a:r>
          </a:p>
        </p:txBody>
      </p:sp>
      <p:sp>
        <p:nvSpPr>
          <p:cNvPr id="19" name="TextBox 19"/>
          <p:cNvSpPr txBox="1"/>
          <p:nvPr/>
        </p:nvSpPr>
        <p:spPr>
          <a:xfrm>
            <a:off x="12356576" y="2389649"/>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$80,452,925</a:t>
            </a:r>
          </a:p>
        </p:txBody>
      </p:sp>
      <p:sp>
        <p:nvSpPr>
          <p:cNvPr id="20" name="TextBox 20"/>
          <p:cNvSpPr txBox="1"/>
          <p:nvPr/>
        </p:nvSpPr>
        <p:spPr>
          <a:xfrm>
            <a:off x="5955711" y="3189134"/>
            <a:ext cx="3546391"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University of Phoenix</a:t>
            </a:r>
          </a:p>
        </p:txBody>
      </p:sp>
      <p:sp>
        <p:nvSpPr>
          <p:cNvPr id="21" name="TextBox 21"/>
          <p:cNvSpPr txBox="1"/>
          <p:nvPr/>
        </p:nvSpPr>
        <p:spPr>
          <a:xfrm>
            <a:off x="5489839" y="3972201"/>
            <a:ext cx="4012263"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Arizona State Universty</a:t>
            </a:r>
          </a:p>
        </p:txBody>
      </p:sp>
      <p:sp>
        <p:nvSpPr>
          <p:cNvPr id="22" name="TextBox 22"/>
          <p:cNvSpPr txBox="1"/>
          <p:nvPr/>
        </p:nvSpPr>
        <p:spPr>
          <a:xfrm>
            <a:off x="3786833" y="4755267"/>
            <a:ext cx="5715270"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Southern New Hampshire University</a:t>
            </a:r>
          </a:p>
        </p:txBody>
      </p:sp>
      <p:sp>
        <p:nvSpPr>
          <p:cNvPr id="23" name="TextBox 23"/>
          <p:cNvSpPr txBox="1"/>
          <p:nvPr/>
        </p:nvSpPr>
        <p:spPr>
          <a:xfrm>
            <a:off x="5834290" y="5538333"/>
            <a:ext cx="3667813"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Capella University</a:t>
            </a:r>
          </a:p>
        </p:txBody>
      </p:sp>
      <p:sp>
        <p:nvSpPr>
          <p:cNvPr id="24" name="TextBox 24"/>
          <p:cNvSpPr txBox="1"/>
          <p:nvPr/>
        </p:nvSpPr>
        <p:spPr>
          <a:xfrm>
            <a:off x="4377234" y="6321399"/>
            <a:ext cx="5124868"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United Theological Seminary</a:t>
            </a:r>
          </a:p>
        </p:txBody>
      </p:sp>
      <p:sp>
        <p:nvSpPr>
          <p:cNvPr id="25" name="TextBox 25"/>
          <p:cNvSpPr txBox="1"/>
          <p:nvPr/>
        </p:nvSpPr>
        <p:spPr>
          <a:xfrm>
            <a:off x="12356576" y="3172715"/>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$77,039,827</a:t>
            </a:r>
          </a:p>
        </p:txBody>
      </p:sp>
      <p:sp>
        <p:nvSpPr>
          <p:cNvPr id="26" name="AutoShape 26"/>
          <p:cNvSpPr/>
          <p:nvPr/>
        </p:nvSpPr>
        <p:spPr>
          <a:xfrm rot="-5400000">
            <a:off x="10798291" y="6852196"/>
            <a:ext cx="515726" cy="2581794"/>
          </a:xfrm>
          <a:prstGeom prst="rect">
            <a:avLst/>
          </a:prstGeom>
          <a:solidFill>
            <a:srgbClr val="3C592A"/>
          </a:solidFill>
        </p:spPr>
        <p:txBody>
          <a:bodyPr/>
          <a:lstStyle/>
          <a:p>
            <a:endParaRPr lang="en-US"/>
          </a:p>
        </p:txBody>
      </p:sp>
      <p:sp>
        <p:nvSpPr>
          <p:cNvPr id="27" name="AutoShape 27"/>
          <p:cNvSpPr/>
          <p:nvPr/>
        </p:nvSpPr>
        <p:spPr>
          <a:xfrm rot="-5400000">
            <a:off x="10850329" y="6017092"/>
            <a:ext cx="515726" cy="2685869"/>
          </a:xfrm>
          <a:prstGeom prst="rect">
            <a:avLst/>
          </a:prstGeom>
          <a:solidFill>
            <a:srgbClr val="3C592A"/>
          </a:solidFill>
        </p:spPr>
        <p:txBody>
          <a:bodyPr/>
          <a:lstStyle/>
          <a:p>
            <a:endParaRPr lang="en-US"/>
          </a:p>
        </p:txBody>
      </p:sp>
      <p:sp>
        <p:nvSpPr>
          <p:cNvPr id="28" name="TextBox 28"/>
          <p:cNvSpPr txBox="1"/>
          <p:nvPr/>
        </p:nvSpPr>
        <p:spPr>
          <a:xfrm>
            <a:off x="5188189" y="7105726"/>
            <a:ext cx="4313914"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PragerU Training Courses</a:t>
            </a:r>
          </a:p>
        </p:txBody>
      </p:sp>
      <p:sp>
        <p:nvSpPr>
          <p:cNvPr id="29" name="TextBox 29"/>
          <p:cNvSpPr txBox="1"/>
          <p:nvPr/>
        </p:nvSpPr>
        <p:spPr>
          <a:xfrm>
            <a:off x="4724152" y="7888793"/>
            <a:ext cx="4777950"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Western Governors University</a:t>
            </a:r>
          </a:p>
        </p:txBody>
      </p:sp>
      <p:sp>
        <p:nvSpPr>
          <p:cNvPr id="30" name="AutoShape 30"/>
          <p:cNvSpPr/>
          <p:nvPr/>
        </p:nvSpPr>
        <p:spPr>
          <a:xfrm rot="-5400000">
            <a:off x="10709434" y="7700227"/>
            <a:ext cx="515726" cy="2443463"/>
          </a:xfrm>
          <a:prstGeom prst="rect">
            <a:avLst/>
          </a:prstGeom>
          <a:solidFill>
            <a:srgbClr val="3C592A"/>
          </a:solidFill>
        </p:spPr>
        <p:txBody>
          <a:bodyPr/>
          <a:lstStyle/>
          <a:p>
            <a:endParaRPr lang="en-US"/>
          </a:p>
        </p:txBody>
      </p:sp>
      <p:sp>
        <p:nvSpPr>
          <p:cNvPr id="31" name="TextBox 31"/>
          <p:cNvSpPr txBox="1"/>
          <p:nvPr/>
        </p:nvSpPr>
        <p:spPr>
          <a:xfrm>
            <a:off x="5834290" y="8667658"/>
            <a:ext cx="3667813" cy="403826"/>
          </a:xfrm>
          <a:prstGeom prst="rect">
            <a:avLst/>
          </a:prstGeom>
        </p:spPr>
        <p:txBody>
          <a:bodyPr lIns="0" tIns="0" rIns="0" bIns="0" rtlCol="0" anchor="t">
            <a:spAutoFit/>
          </a:bodyPr>
          <a:lstStyle/>
          <a:p>
            <a:pPr algn="r">
              <a:lnSpc>
                <a:spcPts val="3358"/>
              </a:lnSpc>
            </a:pPr>
            <a:r>
              <a:rPr lang="en-US" sz="2011" spc="138">
                <a:solidFill>
                  <a:srgbClr val="3C592A"/>
                </a:solidFill>
                <a:latin typeface="Poppins Semi-Bold"/>
              </a:rPr>
              <a:t>National University</a:t>
            </a:r>
          </a:p>
        </p:txBody>
      </p:sp>
      <p:sp>
        <p:nvSpPr>
          <p:cNvPr id="32" name="TextBox 32"/>
          <p:cNvSpPr txBox="1"/>
          <p:nvPr/>
        </p:nvSpPr>
        <p:spPr>
          <a:xfrm>
            <a:off x="11251648" y="3961546"/>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$53,085,992</a:t>
            </a:r>
          </a:p>
        </p:txBody>
      </p:sp>
      <p:sp>
        <p:nvSpPr>
          <p:cNvPr id="33" name="TextBox 33"/>
          <p:cNvSpPr txBox="1"/>
          <p:nvPr/>
        </p:nvSpPr>
        <p:spPr>
          <a:xfrm>
            <a:off x="11146292" y="4738847"/>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$50,274,947</a:t>
            </a:r>
          </a:p>
        </p:txBody>
      </p:sp>
      <p:sp>
        <p:nvSpPr>
          <p:cNvPr id="34" name="TextBox 34"/>
          <p:cNvSpPr txBox="1"/>
          <p:nvPr/>
        </p:nvSpPr>
        <p:spPr>
          <a:xfrm>
            <a:off x="10914587" y="5527678"/>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$45,069,630</a:t>
            </a:r>
          </a:p>
        </p:txBody>
      </p:sp>
      <p:sp>
        <p:nvSpPr>
          <p:cNvPr id="35" name="TextBox 35"/>
          <p:cNvSpPr txBox="1"/>
          <p:nvPr/>
        </p:nvSpPr>
        <p:spPr>
          <a:xfrm>
            <a:off x="10714689" y="6298168"/>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$36,078,312</a:t>
            </a:r>
          </a:p>
        </p:txBody>
      </p:sp>
      <p:sp>
        <p:nvSpPr>
          <p:cNvPr id="36" name="TextBox 36"/>
          <p:cNvSpPr txBox="1"/>
          <p:nvPr/>
        </p:nvSpPr>
        <p:spPr>
          <a:xfrm>
            <a:off x="10571814" y="7095072"/>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$31,253,029</a:t>
            </a:r>
          </a:p>
        </p:txBody>
      </p:sp>
      <p:sp>
        <p:nvSpPr>
          <p:cNvPr id="37" name="TextBox 37"/>
          <p:cNvSpPr txBox="1"/>
          <p:nvPr/>
        </p:nvSpPr>
        <p:spPr>
          <a:xfrm>
            <a:off x="10516314" y="7863205"/>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$29,672,181</a:t>
            </a:r>
          </a:p>
        </p:txBody>
      </p:sp>
      <p:sp>
        <p:nvSpPr>
          <p:cNvPr id="38" name="TextBox 38"/>
          <p:cNvSpPr txBox="1"/>
          <p:nvPr/>
        </p:nvSpPr>
        <p:spPr>
          <a:xfrm>
            <a:off x="10205276" y="8657004"/>
            <a:ext cx="2054644" cy="427140"/>
          </a:xfrm>
          <a:prstGeom prst="rect">
            <a:avLst/>
          </a:prstGeom>
        </p:spPr>
        <p:txBody>
          <a:bodyPr lIns="0" tIns="0" rIns="0" bIns="0" rtlCol="0" anchor="t">
            <a:spAutoFit/>
          </a:bodyPr>
          <a:lstStyle/>
          <a:p>
            <a:pPr>
              <a:lnSpc>
                <a:spcPts val="3505"/>
              </a:lnSpc>
            </a:pPr>
            <a:r>
              <a:rPr lang="en-US" sz="2099" spc="144">
                <a:solidFill>
                  <a:srgbClr val="FFFFFF"/>
                </a:solidFill>
                <a:latin typeface="Poppins Semi-Bold"/>
              </a:rPr>
              <a:t>$23,430,475</a:t>
            </a:r>
          </a:p>
        </p:txBody>
      </p:sp>
      <p:sp>
        <p:nvSpPr>
          <p:cNvPr id="39" name="TextBox 39"/>
          <p:cNvSpPr txBox="1"/>
          <p:nvPr/>
        </p:nvSpPr>
        <p:spPr>
          <a:xfrm>
            <a:off x="773024" y="1643950"/>
            <a:ext cx="4495213" cy="2409097"/>
          </a:xfrm>
          <a:prstGeom prst="rect">
            <a:avLst/>
          </a:prstGeom>
        </p:spPr>
        <p:txBody>
          <a:bodyPr lIns="0" tIns="0" rIns="0" bIns="0" rtlCol="0" anchor="t">
            <a:spAutoFit/>
          </a:bodyPr>
          <a:lstStyle/>
          <a:p>
            <a:pPr>
              <a:lnSpc>
                <a:spcPts val="3190"/>
              </a:lnSpc>
              <a:spcBef>
                <a:spcPct val="0"/>
              </a:spcBef>
            </a:pPr>
            <a:r>
              <a:rPr lang="en-US" sz="2278">
                <a:solidFill>
                  <a:srgbClr val="000000"/>
                </a:solidFill>
                <a:latin typeface="Poppins"/>
              </a:rPr>
              <a:t>Among colleges and universities, the top 10 advertisers spent a total of </a:t>
            </a:r>
            <a:r>
              <a:rPr lang="en-US" sz="2278">
                <a:solidFill>
                  <a:srgbClr val="000000"/>
                </a:solidFill>
                <a:latin typeface="Poppins Bold"/>
              </a:rPr>
              <a:t>$567 million</a:t>
            </a:r>
            <a:r>
              <a:rPr lang="en-US" sz="2278">
                <a:solidFill>
                  <a:srgbClr val="000000"/>
                </a:solidFill>
                <a:latin typeface="Poppins"/>
              </a:rPr>
              <a:t> on advertising in the period between November 2022 and October 2023</a:t>
            </a:r>
          </a:p>
        </p:txBody>
      </p:sp>
      <p:sp>
        <p:nvSpPr>
          <p:cNvPr id="40" name="TextBox 40"/>
          <p:cNvSpPr txBox="1"/>
          <p:nvPr/>
        </p:nvSpPr>
        <p:spPr>
          <a:xfrm>
            <a:off x="773024" y="668210"/>
            <a:ext cx="10283130"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The Top 10 College and University Advertisers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TextBox 2"/>
          <p:cNvSpPr txBox="1"/>
          <p:nvPr/>
        </p:nvSpPr>
        <p:spPr>
          <a:xfrm>
            <a:off x="2417515" y="2105904"/>
            <a:ext cx="13452966" cy="1168656"/>
          </a:xfrm>
          <a:prstGeom prst="rect">
            <a:avLst/>
          </a:prstGeom>
        </p:spPr>
        <p:txBody>
          <a:bodyPr wrap="square" lIns="0" tIns="0" rIns="0" bIns="0" rtlCol="0" anchor="t">
            <a:spAutoFit/>
          </a:bodyPr>
          <a:lstStyle/>
          <a:p>
            <a:pPr algn="ctr">
              <a:lnSpc>
                <a:spcPts val="9085"/>
              </a:lnSpc>
            </a:pPr>
            <a:r>
              <a:rPr lang="en-US" sz="6489" dirty="0">
                <a:solidFill>
                  <a:srgbClr val="3C592A"/>
                </a:solidFill>
                <a:latin typeface="Poppins Bold"/>
              </a:rPr>
              <a:t>How can we solve the problem?</a:t>
            </a:r>
          </a:p>
        </p:txBody>
      </p:sp>
      <p:sp>
        <p:nvSpPr>
          <p:cNvPr id="3" name="TextBox 3"/>
          <p:cNvSpPr txBox="1"/>
          <p:nvPr/>
        </p:nvSpPr>
        <p:spPr>
          <a:xfrm>
            <a:off x="2150542" y="3787554"/>
            <a:ext cx="13986916" cy="1745523"/>
          </a:xfrm>
          <a:prstGeom prst="rect">
            <a:avLst/>
          </a:prstGeom>
        </p:spPr>
        <p:txBody>
          <a:bodyPr lIns="0" tIns="0" rIns="0" bIns="0" rtlCol="0" anchor="t">
            <a:spAutoFit/>
          </a:bodyPr>
          <a:lstStyle/>
          <a:p>
            <a:pPr algn="ctr">
              <a:lnSpc>
                <a:spcPts val="4590"/>
              </a:lnSpc>
              <a:spcBef>
                <a:spcPct val="0"/>
              </a:spcBef>
            </a:pPr>
            <a:r>
              <a:rPr lang="en-US" sz="3278">
                <a:solidFill>
                  <a:srgbClr val="3C592A"/>
                </a:solidFill>
                <a:latin typeface="Poppins"/>
              </a:rPr>
              <a:t>Michigan's attainment rate is 50.5 percent, and the state is working toward its attainment goal of 60 percent for ages 25-64 by 2030.</a:t>
            </a:r>
          </a:p>
          <a:p>
            <a:pPr algn="ctr">
              <a:lnSpc>
                <a:spcPts val="4590"/>
              </a:lnSpc>
              <a:spcBef>
                <a:spcPct val="0"/>
              </a:spcBef>
            </a:pPr>
            <a:r>
              <a:rPr lang="en-US" sz="3278">
                <a:solidFill>
                  <a:srgbClr val="3C592A"/>
                </a:solidFill>
                <a:latin typeface="Poppins"/>
              </a:rPr>
              <a:t>*Lumina Foundation</a:t>
            </a:r>
          </a:p>
        </p:txBody>
      </p:sp>
      <p:sp>
        <p:nvSpPr>
          <p:cNvPr id="4" name="TextBox 4"/>
          <p:cNvSpPr txBox="1"/>
          <p:nvPr/>
        </p:nvSpPr>
        <p:spPr>
          <a:xfrm>
            <a:off x="851059" y="7021983"/>
            <a:ext cx="16585883" cy="1168656"/>
          </a:xfrm>
          <a:prstGeom prst="rect">
            <a:avLst/>
          </a:prstGeom>
        </p:spPr>
        <p:txBody>
          <a:bodyPr lIns="0" tIns="0" rIns="0" bIns="0" rtlCol="0" anchor="t">
            <a:spAutoFit/>
          </a:bodyPr>
          <a:lstStyle/>
          <a:p>
            <a:pPr algn="ctr">
              <a:lnSpc>
                <a:spcPts val="9085"/>
              </a:lnSpc>
            </a:pPr>
            <a:r>
              <a:rPr lang="en-US" sz="6489">
                <a:solidFill>
                  <a:srgbClr val="3C592A"/>
                </a:solidFill>
                <a:latin typeface="Poppins Bold"/>
              </a:rPr>
              <a:t>How can we help you reach your goals?</a:t>
            </a:r>
          </a:p>
        </p:txBody>
      </p:sp>
      <p:grpSp>
        <p:nvGrpSpPr>
          <p:cNvPr id="5" name="Group 5"/>
          <p:cNvGrpSpPr/>
          <p:nvPr/>
        </p:nvGrpSpPr>
        <p:grpSpPr>
          <a:xfrm>
            <a:off x="0" y="9505950"/>
            <a:ext cx="18288000" cy="815679"/>
            <a:chOff x="0" y="0"/>
            <a:chExt cx="4816593" cy="214829"/>
          </a:xfrm>
        </p:grpSpPr>
        <p:sp>
          <p:nvSpPr>
            <p:cNvPr id="6" name="Freeform 6"/>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7" name="TextBox 7"/>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8" name="Freeform 8"/>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Freeform 6"/>
          <p:cNvSpPr/>
          <p:nvPr/>
        </p:nvSpPr>
        <p:spPr>
          <a:xfrm>
            <a:off x="785007" y="1648066"/>
            <a:ext cx="4508342" cy="5839859"/>
          </a:xfrm>
          <a:custGeom>
            <a:avLst/>
            <a:gdLst/>
            <a:ahLst/>
            <a:cxnLst/>
            <a:rect l="l" t="t" r="r" b="b"/>
            <a:pathLst>
              <a:path w="4508342" h="5839859">
                <a:moveTo>
                  <a:pt x="0" y="0"/>
                </a:moveTo>
                <a:lnTo>
                  <a:pt x="4508342" y="0"/>
                </a:lnTo>
                <a:lnTo>
                  <a:pt x="4508342" y="5839860"/>
                </a:lnTo>
                <a:lnTo>
                  <a:pt x="0" y="5839860"/>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6037810" y="700915"/>
            <a:ext cx="11782592" cy="126301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Poppins"/>
              </a:rPr>
              <a:t>Many adults intend to enroll in postsecondary education, but who intends to enroll looks different than those who are currently enrolled and targeted in traditional enrollment management models.</a:t>
            </a:r>
          </a:p>
        </p:txBody>
      </p:sp>
      <p:sp>
        <p:nvSpPr>
          <p:cNvPr id="8" name="TextBox 8"/>
          <p:cNvSpPr txBox="1"/>
          <p:nvPr/>
        </p:nvSpPr>
        <p:spPr>
          <a:xfrm>
            <a:off x="6037810" y="2117380"/>
            <a:ext cx="11782592" cy="126301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Poppins"/>
              </a:rPr>
              <a:t>Regardless of age and level of education, Black and African American and Hispanic and Latinx respondents are more than twice as likely as white respondents to express intent to enroll.</a:t>
            </a:r>
          </a:p>
        </p:txBody>
      </p:sp>
      <p:sp>
        <p:nvSpPr>
          <p:cNvPr id="9" name="TextBox 9"/>
          <p:cNvSpPr txBox="1"/>
          <p:nvPr/>
        </p:nvSpPr>
        <p:spPr>
          <a:xfrm>
            <a:off x="6037810" y="3532795"/>
            <a:ext cx="11782592" cy="126301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Poppins"/>
              </a:rPr>
              <a:t>Men of all races and ethnicities are less likely to intend to enroll than women. White men are the population least likely to intend to enroll in education and training.</a:t>
            </a:r>
          </a:p>
        </p:txBody>
      </p:sp>
      <p:sp>
        <p:nvSpPr>
          <p:cNvPr id="10" name="TextBox 10"/>
          <p:cNvSpPr txBox="1"/>
          <p:nvPr/>
        </p:nvSpPr>
        <p:spPr>
          <a:xfrm>
            <a:off x="6037810" y="4948210"/>
            <a:ext cx="11782592" cy="126301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Poppins"/>
              </a:rPr>
              <a:t>Parents, those who are single, those who earn less than a family-sustaining wage, and those who are unemployed or don’t have job stability are more likely to intend to enroll in postsecondary education or training.</a:t>
            </a:r>
          </a:p>
        </p:txBody>
      </p:sp>
      <p:sp>
        <p:nvSpPr>
          <p:cNvPr id="11" name="TextBox 11"/>
          <p:cNvSpPr txBox="1"/>
          <p:nvPr/>
        </p:nvSpPr>
        <p:spPr>
          <a:xfrm>
            <a:off x="6037810" y="6438690"/>
            <a:ext cx="11782592" cy="126301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Poppins"/>
              </a:rPr>
              <a:t>Most students are interested in taking at least some of their college coursework online and more than half would like to take all of their coursework online.</a:t>
            </a:r>
          </a:p>
        </p:txBody>
      </p:sp>
      <p:sp>
        <p:nvSpPr>
          <p:cNvPr id="12" name="TextBox 12"/>
          <p:cNvSpPr txBox="1"/>
          <p:nvPr/>
        </p:nvSpPr>
        <p:spPr>
          <a:xfrm>
            <a:off x="6037810" y="7995285"/>
            <a:ext cx="11782592" cy="126301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Poppins"/>
              </a:rPr>
              <a:t>Intent is a critical indicator of whether a person will go on to enroll in education and training, but theory suggests it may be insufficient to get someone to enroll.</a:t>
            </a:r>
          </a:p>
        </p:txBody>
      </p:sp>
      <p:sp>
        <p:nvSpPr>
          <p:cNvPr id="13" name="TextBox 13"/>
          <p:cNvSpPr txBox="1"/>
          <p:nvPr/>
        </p:nvSpPr>
        <p:spPr>
          <a:xfrm>
            <a:off x="785007" y="668210"/>
            <a:ext cx="3177393" cy="625729"/>
          </a:xfrm>
          <a:prstGeom prst="rect">
            <a:avLst/>
          </a:prstGeom>
        </p:spPr>
        <p:txBody>
          <a:bodyPr wrap="square" lIns="0" tIns="0" rIns="0" bIns="0" rtlCol="0" anchor="t">
            <a:spAutoFit/>
          </a:bodyPr>
          <a:lstStyle/>
          <a:p>
            <a:pPr>
              <a:lnSpc>
                <a:spcPts val="4885"/>
              </a:lnSpc>
            </a:pPr>
            <a:r>
              <a:rPr lang="en-US" sz="3489" dirty="0">
                <a:solidFill>
                  <a:srgbClr val="29589A"/>
                </a:solidFill>
                <a:latin typeface="Poppins Bold"/>
              </a:rPr>
              <a:t>Key Findings</a:t>
            </a:r>
          </a:p>
        </p:txBody>
      </p:sp>
      <p:sp>
        <p:nvSpPr>
          <p:cNvPr id="14" name="Freeform 14"/>
          <p:cNvSpPr/>
          <p:nvPr/>
        </p:nvSpPr>
        <p:spPr>
          <a:xfrm rot="-5400000">
            <a:off x="5618055" y="904530"/>
            <a:ext cx="223198" cy="127502"/>
          </a:xfrm>
          <a:custGeom>
            <a:avLst/>
            <a:gdLst/>
            <a:ahLst/>
            <a:cxnLst/>
            <a:rect l="l" t="t" r="r" b="b"/>
            <a:pathLst>
              <a:path w="223198" h="127502">
                <a:moveTo>
                  <a:pt x="0" y="0"/>
                </a:moveTo>
                <a:lnTo>
                  <a:pt x="223198" y="0"/>
                </a:lnTo>
                <a:lnTo>
                  <a:pt x="223198" y="127502"/>
                </a:lnTo>
                <a:lnTo>
                  <a:pt x="0" y="127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rot="-5400000">
            <a:off x="5618055" y="2313768"/>
            <a:ext cx="223198" cy="127502"/>
          </a:xfrm>
          <a:custGeom>
            <a:avLst/>
            <a:gdLst/>
            <a:ahLst/>
            <a:cxnLst/>
            <a:rect l="l" t="t" r="r" b="b"/>
            <a:pathLst>
              <a:path w="223198" h="127502">
                <a:moveTo>
                  <a:pt x="0" y="0"/>
                </a:moveTo>
                <a:lnTo>
                  <a:pt x="223198" y="0"/>
                </a:lnTo>
                <a:lnTo>
                  <a:pt x="223198" y="127502"/>
                </a:lnTo>
                <a:lnTo>
                  <a:pt x="0" y="127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rot="-5400000">
            <a:off x="5618055" y="3727591"/>
            <a:ext cx="223198" cy="127502"/>
          </a:xfrm>
          <a:custGeom>
            <a:avLst/>
            <a:gdLst/>
            <a:ahLst/>
            <a:cxnLst/>
            <a:rect l="l" t="t" r="r" b="b"/>
            <a:pathLst>
              <a:path w="223198" h="127502">
                <a:moveTo>
                  <a:pt x="0" y="0"/>
                </a:moveTo>
                <a:lnTo>
                  <a:pt x="223198" y="0"/>
                </a:lnTo>
                <a:lnTo>
                  <a:pt x="223198" y="127501"/>
                </a:lnTo>
                <a:lnTo>
                  <a:pt x="0" y="1275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rot="-5400000">
            <a:off x="5618055" y="5141413"/>
            <a:ext cx="223198" cy="127502"/>
          </a:xfrm>
          <a:custGeom>
            <a:avLst/>
            <a:gdLst/>
            <a:ahLst/>
            <a:cxnLst/>
            <a:rect l="l" t="t" r="r" b="b"/>
            <a:pathLst>
              <a:path w="223198" h="127502">
                <a:moveTo>
                  <a:pt x="0" y="0"/>
                </a:moveTo>
                <a:lnTo>
                  <a:pt x="223198" y="0"/>
                </a:lnTo>
                <a:lnTo>
                  <a:pt x="223198" y="127502"/>
                </a:lnTo>
                <a:lnTo>
                  <a:pt x="0" y="127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rot="-5400000">
            <a:off x="5618055" y="6634702"/>
            <a:ext cx="223198" cy="127502"/>
          </a:xfrm>
          <a:custGeom>
            <a:avLst/>
            <a:gdLst/>
            <a:ahLst/>
            <a:cxnLst/>
            <a:rect l="l" t="t" r="r" b="b"/>
            <a:pathLst>
              <a:path w="223198" h="127502">
                <a:moveTo>
                  <a:pt x="0" y="0"/>
                </a:moveTo>
                <a:lnTo>
                  <a:pt x="223198" y="0"/>
                </a:lnTo>
                <a:lnTo>
                  <a:pt x="223198" y="127501"/>
                </a:lnTo>
                <a:lnTo>
                  <a:pt x="0" y="1275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rot="-5400000">
            <a:off x="5618055" y="8188478"/>
            <a:ext cx="223198" cy="127502"/>
          </a:xfrm>
          <a:custGeom>
            <a:avLst/>
            <a:gdLst/>
            <a:ahLst/>
            <a:cxnLst/>
            <a:rect l="l" t="t" r="r" b="b"/>
            <a:pathLst>
              <a:path w="223198" h="127502">
                <a:moveTo>
                  <a:pt x="0" y="0"/>
                </a:moveTo>
                <a:lnTo>
                  <a:pt x="223198" y="0"/>
                </a:lnTo>
                <a:lnTo>
                  <a:pt x="223198" y="127501"/>
                </a:lnTo>
                <a:lnTo>
                  <a:pt x="0" y="1275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298b81031c1_5_0"/>
          <p:cNvSpPr txBox="1">
            <a:spLocks noGrp="1"/>
          </p:cNvSpPr>
          <p:nvPr>
            <p:ph type="title"/>
          </p:nvPr>
        </p:nvSpPr>
        <p:spPr>
          <a:xfrm>
            <a:off x="1458900" y="1728600"/>
            <a:ext cx="14042400" cy="5970000"/>
          </a:xfrm>
          <a:prstGeom prst="rect">
            <a:avLst/>
          </a:prstGeom>
          <a:noFill/>
          <a:ln>
            <a:noFill/>
          </a:ln>
        </p:spPr>
        <p:txBody>
          <a:bodyPr spcFirstLastPara="1" wrap="square" lIns="182850" tIns="182850" rIns="182850" bIns="182850" anchor="t" anchorCtr="0">
            <a:normAutofit/>
          </a:bodyPr>
          <a:lstStyle/>
          <a:p>
            <a:pPr>
              <a:buSzPts val="4200"/>
            </a:pPr>
            <a:r>
              <a:rPr lang="en" sz="9400"/>
              <a:t>Welcome!</a:t>
            </a:r>
            <a:endParaRPr sz="9400"/>
          </a:p>
        </p:txBody>
      </p:sp>
      <p:sp>
        <p:nvSpPr>
          <p:cNvPr id="96" name="Google Shape;96;g298b81031c1_5_0"/>
          <p:cNvSpPr txBox="1"/>
          <p:nvPr/>
        </p:nvSpPr>
        <p:spPr>
          <a:xfrm>
            <a:off x="1192250" y="4035301"/>
            <a:ext cx="15222600" cy="2215931"/>
          </a:xfrm>
          <a:prstGeom prst="rect">
            <a:avLst/>
          </a:prstGeom>
          <a:noFill/>
          <a:ln>
            <a:noFill/>
          </a:ln>
        </p:spPr>
        <p:txBody>
          <a:bodyPr spcFirstLastPara="1" wrap="square" lIns="182850" tIns="182850" rIns="182850" bIns="182850" anchor="t" anchorCtr="0">
            <a:spAutoFit/>
          </a:bodyPr>
          <a:lstStyle/>
          <a:p>
            <a:pPr defTabSz="1828800">
              <a:buClr>
                <a:srgbClr val="000000"/>
              </a:buClr>
              <a:buSzPts val="1300"/>
            </a:pPr>
            <a:r>
              <a:rPr lang="en" sz="6000" i="1" kern="0">
                <a:solidFill>
                  <a:srgbClr val="E9EDEE"/>
                </a:solidFill>
                <a:latin typeface="Lato"/>
                <a:ea typeface="Lato"/>
                <a:cs typeface="Lato"/>
                <a:sym typeface="Lato"/>
              </a:rPr>
              <a:t>In the chat…(just kidding)</a:t>
            </a:r>
            <a:endParaRPr sz="6000" i="1" kern="0">
              <a:solidFill>
                <a:srgbClr val="E9EDEE"/>
              </a:solidFill>
              <a:latin typeface="Lato"/>
              <a:ea typeface="Lato"/>
              <a:cs typeface="Lato"/>
              <a:sym typeface="Lato"/>
            </a:endParaRPr>
          </a:p>
          <a:p>
            <a:pPr defTabSz="1828800">
              <a:buClr>
                <a:srgbClr val="000000"/>
              </a:buClr>
              <a:buSzPts val="1300"/>
            </a:pPr>
            <a:r>
              <a:rPr lang="en" sz="6000" kern="0">
                <a:solidFill>
                  <a:srgbClr val="E9EDEE"/>
                </a:solidFill>
                <a:latin typeface="Lato"/>
                <a:ea typeface="Lato"/>
                <a:cs typeface="Lato"/>
                <a:sym typeface="Lato"/>
              </a:rPr>
              <a:t>So great to see you!</a:t>
            </a:r>
            <a:endParaRPr sz="6000" kern="0">
              <a:solidFill>
                <a:srgbClr val="E9EDEE"/>
              </a:solidFill>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9931775" y="0"/>
            <a:ext cx="8356225" cy="9600769"/>
          </a:xfrm>
          <a:custGeom>
            <a:avLst/>
            <a:gdLst/>
            <a:ahLst/>
            <a:cxnLst/>
            <a:rect l="l" t="t" r="r" b="b"/>
            <a:pathLst>
              <a:path w="8356225" h="9600769">
                <a:moveTo>
                  <a:pt x="0" y="0"/>
                </a:moveTo>
                <a:lnTo>
                  <a:pt x="8356225" y="0"/>
                </a:lnTo>
                <a:lnTo>
                  <a:pt x="8356225" y="9600769"/>
                </a:lnTo>
                <a:lnTo>
                  <a:pt x="0" y="9600769"/>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9144000" y="0"/>
            <a:ext cx="3086100" cy="9600769"/>
            <a:chOff x="0" y="0"/>
            <a:chExt cx="812800" cy="2528598"/>
          </a:xfrm>
        </p:grpSpPr>
        <p:sp>
          <p:nvSpPr>
            <p:cNvPr id="4" name="Freeform 4"/>
            <p:cNvSpPr/>
            <p:nvPr/>
          </p:nvSpPr>
          <p:spPr>
            <a:xfrm>
              <a:off x="0" y="0"/>
              <a:ext cx="812800" cy="2528598"/>
            </a:xfrm>
            <a:custGeom>
              <a:avLst/>
              <a:gdLst/>
              <a:ahLst/>
              <a:cxnLst/>
              <a:rect l="l" t="t" r="r" b="b"/>
              <a:pathLst>
                <a:path w="812800" h="2528598">
                  <a:moveTo>
                    <a:pt x="0" y="0"/>
                  </a:moveTo>
                  <a:lnTo>
                    <a:pt x="812800" y="0"/>
                  </a:lnTo>
                  <a:lnTo>
                    <a:pt x="812800" y="2528598"/>
                  </a:lnTo>
                  <a:lnTo>
                    <a:pt x="0" y="2528598"/>
                  </a:lnTo>
                  <a:close/>
                </a:path>
              </a:pathLst>
            </a:custGeom>
            <a:solidFill>
              <a:srgbClr val="F7F7F7"/>
            </a:solidFill>
          </p:spPr>
          <p:txBody>
            <a:bodyPr/>
            <a:lstStyle/>
            <a:p>
              <a:endParaRPr lang="en-US"/>
            </a:p>
          </p:txBody>
        </p:sp>
        <p:sp>
          <p:nvSpPr>
            <p:cNvPr id="5" name="TextBox 5"/>
            <p:cNvSpPr txBox="1"/>
            <p:nvPr/>
          </p:nvSpPr>
          <p:spPr>
            <a:xfrm>
              <a:off x="0" y="-76200"/>
              <a:ext cx="812800" cy="2604798"/>
            </a:xfrm>
            <a:prstGeom prst="rect">
              <a:avLst/>
            </a:prstGeom>
          </p:spPr>
          <p:txBody>
            <a:bodyPr lIns="50800" tIns="50800" rIns="50800" bIns="50800" rtlCol="0" anchor="ctr"/>
            <a:lstStyle/>
            <a:p>
              <a:pPr algn="ctr">
                <a:lnSpc>
                  <a:spcPts val="3456"/>
                </a:lnSpc>
              </a:pPr>
              <a:endParaRPr/>
            </a:p>
          </p:txBody>
        </p:sp>
      </p:grpSp>
      <p:grpSp>
        <p:nvGrpSpPr>
          <p:cNvPr id="6" name="Group 6"/>
          <p:cNvGrpSpPr/>
          <p:nvPr/>
        </p:nvGrpSpPr>
        <p:grpSpPr>
          <a:xfrm>
            <a:off x="0" y="9505950"/>
            <a:ext cx="18288000" cy="797877"/>
            <a:chOff x="0" y="0"/>
            <a:chExt cx="4816593" cy="210140"/>
          </a:xfrm>
        </p:grpSpPr>
        <p:sp>
          <p:nvSpPr>
            <p:cNvPr id="7" name="Freeform 7"/>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8" name="TextBox 8"/>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9" name="Freeform 9"/>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10" name="TextBox 10"/>
          <p:cNvSpPr txBox="1"/>
          <p:nvPr/>
        </p:nvSpPr>
        <p:spPr>
          <a:xfrm>
            <a:off x="785007" y="668210"/>
            <a:ext cx="3713262"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Critical Findings</a:t>
            </a:r>
          </a:p>
        </p:txBody>
      </p:sp>
      <p:sp>
        <p:nvSpPr>
          <p:cNvPr id="11" name="TextBox 11"/>
          <p:cNvSpPr txBox="1"/>
          <p:nvPr/>
        </p:nvSpPr>
        <p:spPr>
          <a:xfrm>
            <a:off x="1934471" y="6596718"/>
            <a:ext cx="8115300" cy="2388870"/>
          </a:xfrm>
          <a:prstGeom prst="rect">
            <a:avLst/>
          </a:prstGeom>
        </p:spPr>
        <p:txBody>
          <a:bodyPr lIns="0" tIns="0" rIns="0" bIns="0" rtlCol="0" anchor="t">
            <a:spAutoFit/>
          </a:bodyPr>
          <a:lstStyle/>
          <a:p>
            <a:pPr algn="ctr">
              <a:lnSpc>
                <a:spcPts val="3779"/>
              </a:lnSpc>
              <a:spcBef>
                <a:spcPct val="0"/>
              </a:spcBef>
            </a:pPr>
            <a:r>
              <a:rPr lang="en-US" sz="2699">
                <a:solidFill>
                  <a:srgbClr val="3C592A"/>
                </a:solidFill>
                <a:latin typeface="Poppins Bold"/>
              </a:rPr>
              <a:t>Intend to enroll in education or training</a:t>
            </a:r>
            <a:r>
              <a:rPr lang="en-US" sz="2699">
                <a:solidFill>
                  <a:srgbClr val="3C592A"/>
                </a:solidFill>
                <a:latin typeface="Poppins"/>
              </a:rPr>
              <a:t> in the next two years. </a:t>
            </a:r>
          </a:p>
          <a:p>
            <a:pPr algn="ctr">
              <a:lnSpc>
                <a:spcPts val="3779"/>
              </a:lnSpc>
              <a:spcBef>
                <a:spcPct val="0"/>
              </a:spcBef>
            </a:pPr>
            <a:endParaRPr lang="en-US" sz="2699">
              <a:solidFill>
                <a:srgbClr val="3C592A"/>
              </a:solidFill>
              <a:latin typeface="Poppins"/>
            </a:endParaRPr>
          </a:p>
          <a:p>
            <a:pPr algn="ctr">
              <a:lnSpc>
                <a:spcPts val="3779"/>
              </a:lnSpc>
              <a:spcBef>
                <a:spcPct val="0"/>
              </a:spcBef>
            </a:pPr>
            <a:r>
              <a:rPr lang="en-US" sz="2699">
                <a:solidFill>
                  <a:srgbClr val="3C592A"/>
                </a:solidFill>
                <a:latin typeface="Poppins Bold"/>
              </a:rPr>
              <a:t>Many never will,</a:t>
            </a:r>
            <a:r>
              <a:rPr lang="en-US" sz="2699">
                <a:solidFill>
                  <a:srgbClr val="3C592A"/>
                </a:solidFill>
                <a:latin typeface="Poppins"/>
              </a:rPr>
              <a:t> leading to lost potential and widening equity gaps.</a:t>
            </a:r>
          </a:p>
        </p:txBody>
      </p:sp>
      <p:sp>
        <p:nvSpPr>
          <p:cNvPr id="12" name="TextBox 12"/>
          <p:cNvSpPr txBox="1"/>
          <p:nvPr/>
        </p:nvSpPr>
        <p:spPr>
          <a:xfrm>
            <a:off x="4983093" y="1748159"/>
            <a:ext cx="2018057" cy="1293894"/>
          </a:xfrm>
          <a:prstGeom prst="rect">
            <a:avLst/>
          </a:prstGeom>
        </p:spPr>
        <p:txBody>
          <a:bodyPr lIns="0" tIns="0" rIns="0" bIns="0" rtlCol="0" anchor="t">
            <a:spAutoFit/>
          </a:bodyPr>
          <a:lstStyle/>
          <a:p>
            <a:pPr>
              <a:lnSpc>
                <a:spcPts val="9969"/>
              </a:lnSpc>
              <a:spcBef>
                <a:spcPct val="0"/>
              </a:spcBef>
            </a:pPr>
            <a:r>
              <a:rPr lang="en-US" sz="7121">
                <a:solidFill>
                  <a:srgbClr val="3C592A"/>
                </a:solidFill>
                <a:latin typeface="Poppins"/>
              </a:rPr>
              <a:t>20%</a:t>
            </a:r>
          </a:p>
        </p:txBody>
      </p:sp>
      <p:sp>
        <p:nvSpPr>
          <p:cNvPr id="13" name="TextBox 13"/>
          <p:cNvSpPr txBox="1"/>
          <p:nvPr/>
        </p:nvSpPr>
        <p:spPr>
          <a:xfrm>
            <a:off x="4983093" y="3545538"/>
            <a:ext cx="2018057" cy="1293894"/>
          </a:xfrm>
          <a:prstGeom prst="rect">
            <a:avLst/>
          </a:prstGeom>
        </p:spPr>
        <p:txBody>
          <a:bodyPr lIns="0" tIns="0" rIns="0" bIns="0" rtlCol="0" anchor="t">
            <a:spAutoFit/>
          </a:bodyPr>
          <a:lstStyle/>
          <a:p>
            <a:pPr>
              <a:lnSpc>
                <a:spcPts val="9969"/>
              </a:lnSpc>
              <a:spcBef>
                <a:spcPct val="0"/>
              </a:spcBef>
            </a:pPr>
            <a:r>
              <a:rPr lang="en-US" sz="7121">
                <a:solidFill>
                  <a:srgbClr val="3C592A"/>
                </a:solidFill>
                <a:latin typeface="Poppins"/>
              </a:rPr>
              <a:t>36%</a:t>
            </a:r>
          </a:p>
        </p:txBody>
      </p:sp>
      <p:sp>
        <p:nvSpPr>
          <p:cNvPr id="14" name="TextBox 14"/>
          <p:cNvSpPr txBox="1"/>
          <p:nvPr/>
        </p:nvSpPr>
        <p:spPr>
          <a:xfrm>
            <a:off x="3757318" y="2937277"/>
            <a:ext cx="4469606" cy="617801"/>
          </a:xfrm>
          <a:prstGeom prst="rect">
            <a:avLst/>
          </a:prstGeom>
        </p:spPr>
        <p:txBody>
          <a:bodyPr lIns="0" tIns="0" rIns="0" bIns="0" rtlCol="0" anchor="t">
            <a:spAutoFit/>
          </a:bodyPr>
          <a:lstStyle/>
          <a:p>
            <a:pPr algn="ctr">
              <a:lnSpc>
                <a:spcPts val="4797"/>
              </a:lnSpc>
              <a:spcBef>
                <a:spcPct val="0"/>
              </a:spcBef>
            </a:pPr>
            <a:r>
              <a:rPr lang="en-US" sz="3427">
                <a:solidFill>
                  <a:srgbClr val="3C592A"/>
                </a:solidFill>
                <a:latin typeface="Poppins"/>
              </a:rPr>
              <a:t>of all U.S. adults and </a:t>
            </a:r>
          </a:p>
        </p:txBody>
      </p:sp>
      <p:sp>
        <p:nvSpPr>
          <p:cNvPr id="15" name="TextBox 15"/>
          <p:cNvSpPr txBox="1"/>
          <p:nvPr/>
        </p:nvSpPr>
        <p:spPr>
          <a:xfrm>
            <a:off x="1842767" y="4934681"/>
            <a:ext cx="8298708" cy="1217876"/>
          </a:xfrm>
          <a:prstGeom prst="rect">
            <a:avLst/>
          </a:prstGeom>
        </p:spPr>
        <p:txBody>
          <a:bodyPr lIns="0" tIns="0" rIns="0" bIns="0" rtlCol="0" anchor="t">
            <a:spAutoFit/>
          </a:bodyPr>
          <a:lstStyle/>
          <a:p>
            <a:pPr algn="ctr">
              <a:lnSpc>
                <a:spcPts val="4797"/>
              </a:lnSpc>
              <a:spcBef>
                <a:spcPct val="0"/>
              </a:spcBef>
            </a:pPr>
            <a:r>
              <a:rPr lang="en-US" sz="3427">
                <a:solidFill>
                  <a:srgbClr val="3C592A"/>
                </a:solidFill>
                <a:latin typeface="Poppins"/>
              </a:rPr>
              <a:t>of Black, Indigenous, and persons of color over the age of 18 in the U.S.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5007" y="668210"/>
            <a:ext cx="4943921"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Intent to Enroll By Age</a:t>
            </a:r>
          </a:p>
        </p:txBody>
      </p:sp>
      <p:pic>
        <p:nvPicPr>
          <p:cNvPr id="7" name="Picture 7"/>
          <p:cNvPicPr>
            <a:picLocks noChangeAspect="1"/>
          </p:cNvPicPr>
          <p:nvPr/>
        </p:nvPicPr>
        <p:blipFill>
          <a:blip r:embed="rId4"/>
          <a:stretch>
            <a:fillRect/>
          </a:stretch>
        </p:blipFill>
        <p:spPr>
          <a:xfrm>
            <a:off x="765319" y="1125094"/>
            <a:ext cx="16161979" cy="9256012"/>
          </a:xfrm>
          <a:prstGeom prst="rect">
            <a:avLst/>
          </a:prstGeom>
        </p:spPr>
      </p:pic>
      <p:sp>
        <p:nvSpPr>
          <p:cNvPr id="8" name="TextBox 8"/>
          <p:cNvSpPr txBox="1"/>
          <p:nvPr/>
        </p:nvSpPr>
        <p:spPr>
          <a:xfrm>
            <a:off x="8846309" y="952500"/>
            <a:ext cx="8798255" cy="1047750"/>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Poppins"/>
              </a:rPr>
              <a:t>Do you intend to enroll in any education or training programs in the next two years?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5007" y="668210"/>
            <a:ext cx="7382024"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Intent to Enroll By Race/Ethnicity</a:t>
            </a:r>
          </a:p>
        </p:txBody>
      </p:sp>
      <p:pic>
        <p:nvPicPr>
          <p:cNvPr id="7" name="Picture 7"/>
          <p:cNvPicPr>
            <a:picLocks noChangeAspect="1"/>
          </p:cNvPicPr>
          <p:nvPr/>
        </p:nvPicPr>
        <p:blipFill>
          <a:blip r:embed="rId4"/>
          <a:stretch>
            <a:fillRect/>
          </a:stretch>
        </p:blipFill>
        <p:spPr>
          <a:xfrm>
            <a:off x="-97609" y="1249354"/>
            <a:ext cx="18934810" cy="9007493"/>
          </a:xfrm>
          <a:prstGeom prst="rect">
            <a:avLst/>
          </a:prstGeom>
        </p:spPr>
      </p:pic>
      <p:sp>
        <p:nvSpPr>
          <p:cNvPr id="8" name="TextBox 8"/>
          <p:cNvSpPr txBox="1"/>
          <p:nvPr/>
        </p:nvSpPr>
        <p:spPr>
          <a:xfrm>
            <a:off x="9368568" y="687260"/>
            <a:ext cx="8798255" cy="1047750"/>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Poppins"/>
              </a:rPr>
              <a:t>Do you intend to enroll in any education or training programs in the next two years?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5007" y="668210"/>
            <a:ext cx="10012859"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Intent to Enroll By Gender and Race/Ethncity</a:t>
            </a:r>
          </a:p>
        </p:txBody>
      </p:sp>
      <p:sp>
        <p:nvSpPr>
          <p:cNvPr id="7" name="TextBox 7"/>
          <p:cNvSpPr txBox="1"/>
          <p:nvPr/>
        </p:nvSpPr>
        <p:spPr>
          <a:xfrm>
            <a:off x="13408226" y="1463080"/>
            <a:ext cx="3536823" cy="3143250"/>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Poppins"/>
              </a:rPr>
              <a:t>Do you intend to enroll in any education or training programs in the next two years?</a:t>
            </a:r>
          </a:p>
        </p:txBody>
      </p:sp>
      <p:pic>
        <p:nvPicPr>
          <p:cNvPr id="8" name="Picture 8"/>
          <p:cNvPicPr>
            <a:picLocks noChangeAspect="1"/>
          </p:cNvPicPr>
          <p:nvPr/>
        </p:nvPicPr>
        <p:blipFill>
          <a:blip r:embed="rId4"/>
          <a:stretch>
            <a:fillRect/>
          </a:stretch>
        </p:blipFill>
        <p:spPr>
          <a:xfrm>
            <a:off x="856317" y="546451"/>
            <a:ext cx="11913953" cy="5667596"/>
          </a:xfrm>
          <a:prstGeom prst="rect">
            <a:avLst/>
          </a:prstGeom>
        </p:spPr>
      </p:pic>
      <p:sp>
        <p:nvSpPr>
          <p:cNvPr id="9" name="TextBox 9"/>
          <p:cNvSpPr txBox="1"/>
          <p:nvPr/>
        </p:nvSpPr>
        <p:spPr>
          <a:xfrm rot="-5400000">
            <a:off x="-61244" y="3091002"/>
            <a:ext cx="2080497" cy="578494"/>
          </a:xfrm>
          <a:prstGeom prst="rect">
            <a:avLst/>
          </a:prstGeom>
        </p:spPr>
        <p:txBody>
          <a:bodyPr lIns="0" tIns="0" rIns="0" bIns="0" rtlCol="0" anchor="t">
            <a:spAutoFit/>
          </a:bodyPr>
          <a:lstStyle/>
          <a:p>
            <a:pPr>
              <a:lnSpc>
                <a:spcPts val="4503"/>
              </a:lnSpc>
              <a:spcBef>
                <a:spcPct val="0"/>
              </a:spcBef>
            </a:pPr>
            <a:r>
              <a:rPr lang="en-US" sz="3216">
                <a:solidFill>
                  <a:srgbClr val="29589A"/>
                </a:solidFill>
                <a:latin typeface="Poppins Bold"/>
              </a:rPr>
              <a:t>Female</a:t>
            </a:r>
          </a:p>
        </p:txBody>
      </p:sp>
      <p:sp>
        <p:nvSpPr>
          <p:cNvPr id="10" name="TextBox 10"/>
          <p:cNvSpPr txBox="1"/>
          <p:nvPr/>
        </p:nvSpPr>
        <p:spPr>
          <a:xfrm rot="-5400000">
            <a:off x="288774" y="6793719"/>
            <a:ext cx="1380460" cy="578494"/>
          </a:xfrm>
          <a:prstGeom prst="rect">
            <a:avLst/>
          </a:prstGeom>
        </p:spPr>
        <p:txBody>
          <a:bodyPr lIns="0" tIns="0" rIns="0" bIns="0" rtlCol="0" anchor="t">
            <a:spAutoFit/>
          </a:bodyPr>
          <a:lstStyle/>
          <a:p>
            <a:pPr>
              <a:lnSpc>
                <a:spcPts val="4503"/>
              </a:lnSpc>
              <a:spcBef>
                <a:spcPct val="0"/>
              </a:spcBef>
            </a:pPr>
            <a:r>
              <a:rPr lang="en-US" sz="3216">
                <a:solidFill>
                  <a:srgbClr val="29589A"/>
                </a:solidFill>
                <a:latin typeface="Poppins Bold"/>
              </a:rPr>
              <a:t>Male</a:t>
            </a:r>
          </a:p>
        </p:txBody>
      </p:sp>
      <p:pic>
        <p:nvPicPr>
          <p:cNvPr id="11" name="Picture 11"/>
          <p:cNvPicPr>
            <a:picLocks noChangeAspect="1"/>
          </p:cNvPicPr>
          <p:nvPr/>
        </p:nvPicPr>
        <p:blipFill>
          <a:blip r:embed="rId5"/>
          <a:stretch>
            <a:fillRect/>
          </a:stretch>
        </p:blipFill>
        <p:spPr>
          <a:xfrm>
            <a:off x="856317" y="4529786"/>
            <a:ext cx="11913953" cy="566759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5007" y="668210"/>
            <a:ext cx="10000357"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Intent to Enroll By Current Level of Education</a:t>
            </a:r>
          </a:p>
        </p:txBody>
      </p:sp>
      <p:pic>
        <p:nvPicPr>
          <p:cNvPr id="7" name="Picture 7"/>
          <p:cNvPicPr>
            <a:picLocks noChangeAspect="1"/>
          </p:cNvPicPr>
          <p:nvPr/>
        </p:nvPicPr>
        <p:blipFill>
          <a:blip r:embed="rId4"/>
          <a:stretch>
            <a:fillRect/>
          </a:stretch>
        </p:blipFill>
        <p:spPr>
          <a:xfrm>
            <a:off x="-746872" y="1354572"/>
            <a:ext cx="20230878" cy="9223504"/>
          </a:xfrm>
          <a:prstGeom prst="rect">
            <a:avLst/>
          </a:prstGeom>
        </p:spPr>
      </p:pic>
      <p:sp>
        <p:nvSpPr>
          <p:cNvPr id="8" name="TextBox 8"/>
          <p:cNvSpPr txBox="1"/>
          <p:nvPr/>
        </p:nvSpPr>
        <p:spPr>
          <a:xfrm>
            <a:off x="785007" y="1605234"/>
            <a:ext cx="8798255" cy="1047750"/>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Poppins"/>
              </a:rPr>
              <a:t>Do you intend to enroll in any education or training programs in the next two years?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5007" y="668210"/>
            <a:ext cx="9981754"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Intent to Enroll For Adults Over 24 By Income</a:t>
            </a:r>
          </a:p>
        </p:txBody>
      </p:sp>
      <p:pic>
        <p:nvPicPr>
          <p:cNvPr id="7" name="Picture 7"/>
          <p:cNvPicPr>
            <a:picLocks noChangeAspect="1"/>
          </p:cNvPicPr>
          <p:nvPr/>
        </p:nvPicPr>
        <p:blipFill>
          <a:blip r:embed="rId4"/>
          <a:stretch>
            <a:fillRect/>
          </a:stretch>
        </p:blipFill>
        <p:spPr>
          <a:xfrm>
            <a:off x="189144" y="1629682"/>
            <a:ext cx="18856186" cy="8994389"/>
          </a:xfrm>
          <a:prstGeom prst="rect">
            <a:avLst/>
          </a:prstGeom>
        </p:spPr>
      </p:pic>
      <p:sp>
        <p:nvSpPr>
          <p:cNvPr id="8" name="TextBox 8"/>
          <p:cNvSpPr txBox="1"/>
          <p:nvPr/>
        </p:nvSpPr>
        <p:spPr>
          <a:xfrm>
            <a:off x="8999845" y="1605234"/>
            <a:ext cx="8798255" cy="1047750"/>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Poppins"/>
              </a:rPr>
              <a:t>Do you intend to enroll in any education or training programs in the next two years?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5007" y="668210"/>
            <a:ext cx="13101489"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Intent to Enroll For Adults 24-55 By Family Characteristics</a:t>
            </a:r>
          </a:p>
        </p:txBody>
      </p:sp>
      <p:sp>
        <p:nvSpPr>
          <p:cNvPr id="7" name="TextBox 7"/>
          <p:cNvSpPr txBox="1"/>
          <p:nvPr/>
        </p:nvSpPr>
        <p:spPr>
          <a:xfrm>
            <a:off x="785007" y="2092962"/>
            <a:ext cx="8798255" cy="1047750"/>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Poppins"/>
              </a:rPr>
              <a:t>Do you intend to enroll in any education or training programs in the next two years?</a:t>
            </a:r>
          </a:p>
        </p:txBody>
      </p:sp>
      <p:pic>
        <p:nvPicPr>
          <p:cNvPr id="8" name="Picture 8"/>
          <p:cNvPicPr>
            <a:picLocks noChangeAspect="1"/>
          </p:cNvPicPr>
          <p:nvPr/>
        </p:nvPicPr>
        <p:blipFill>
          <a:blip r:embed="rId4"/>
          <a:stretch>
            <a:fillRect/>
          </a:stretch>
        </p:blipFill>
        <p:spPr>
          <a:xfrm>
            <a:off x="-1105046" y="1761291"/>
            <a:ext cx="20498094" cy="894999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TextBox 6"/>
          <p:cNvSpPr txBox="1"/>
          <p:nvPr/>
        </p:nvSpPr>
        <p:spPr>
          <a:xfrm>
            <a:off x="785007" y="668210"/>
            <a:ext cx="12455723"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Intent to Enroll By Employment Status and Job Security</a:t>
            </a:r>
          </a:p>
        </p:txBody>
      </p:sp>
      <p:sp>
        <p:nvSpPr>
          <p:cNvPr id="7" name="TextBox 7"/>
          <p:cNvSpPr txBox="1"/>
          <p:nvPr/>
        </p:nvSpPr>
        <p:spPr>
          <a:xfrm>
            <a:off x="8635131" y="1819727"/>
            <a:ext cx="8624169" cy="1047750"/>
          </a:xfrm>
          <a:prstGeom prst="rect">
            <a:avLst/>
          </a:prstGeom>
        </p:spPr>
        <p:txBody>
          <a:bodyPr lIns="0" tIns="0" rIns="0" bIns="0" rtlCol="0" anchor="t">
            <a:spAutoFit/>
          </a:bodyPr>
          <a:lstStyle/>
          <a:p>
            <a:pPr>
              <a:lnSpc>
                <a:spcPts val="4199"/>
              </a:lnSpc>
              <a:spcBef>
                <a:spcPct val="0"/>
              </a:spcBef>
            </a:pPr>
            <a:r>
              <a:rPr lang="en-US" sz="2999">
                <a:solidFill>
                  <a:srgbClr val="000000"/>
                </a:solidFill>
                <a:latin typeface="Poppins"/>
              </a:rPr>
              <a:t>Do you intend to enroll in any education or training programs in the next two years?</a:t>
            </a:r>
          </a:p>
        </p:txBody>
      </p:sp>
      <p:pic>
        <p:nvPicPr>
          <p:cNvPr id="8" name="Picture 8"/>
          <p:cNvPicPr>
            <a:picLocks noChangeAspect="1"/>
          </p:cNvPicPr>
          <p:nvPr/>
        </p:nvPicPr>
        <p:blipFill>
          <a:blip r:embed="rId4"/>
          <a:stretch>
            <a:fillRect/>
          </a:stretch>
        </p:blipFill>
        <p:spPr>
          <a:xfrm>
            <a:off x="705025" y="1925842"/>
            <a:ext cx="18523470" cy="8620891"/>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815679"/>
            <a:chOff x="0" y="0"/>
            <a:chExt cx="4816593" cy="214829"/>
          </a:xfrm>
        </p:grpSpPr>
        <p:sp>
          <p:nvSpPr>
            <p:cNvPr id="3" name="Freeform 3"/>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4" name="TextBox 4"/>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Freeform 6"/>
          <p:cNvSpPr/>
          <p:nvPr/>
        </p:nvSpPr>
        <p:spPr>
          <a:xfrm>
            <a:off x="7450528" y="4763227"/>
            <a:ext cx="3240703" cy="2588062"/>
          </a:xfrm>
          <a:custGeom>
            <a:avLst/>
            <a:gdLst/>
            <a:ahLst/>
            <a:cxnLst/>
            <a:rect l="l" t="t" r="r" b="b"/>
            <a:pathLst>
              <a:path w="3240703" h="2588062">
                <a:moveTo>
                  <a:pt x="0" y="0"/>
                </a:moveTo>
                <a:lnTo>
                  <a:pt x="3240703" y="0"/>
                </a:lnTo>
                <a:lnTo>
                  <a:pt x="3240703" y="2588062"/>
                </a:lnTo>
                <a:lnTo>
                  <a:pt x="0" y="2588062"/>
                </a:lnTo>
                <a:lnTo>
                  <a:pt x="0" y="0"/>
                </a:lnTo>
                <a:close/>
              </a:path>
            </a:pathLst>
          </a:custGeom>
          <a:blipFill>
            <a:blip r:embed="rId4"/>
            <a:stretch>
              <a:fillRect/>
            </a:stretch>
          </a:blipFill>
        </p:spPr>
        <p:txBody>
          <a:bodyPr/>
          <a:lstStyle/>
          <a:p>
            <a:endParaRPr lang="en-US"/>
          </a:p>
        </p:txBody>
      </p:sp>
      <p:sp>
        <p:nvSpPr>
          <p:cNvPr id="7" name="TextBox 7"/>
          <p:cNvSpPr txBox="1"/>
          <p:nvPr/>
        </p:nvSpPr>
        <p:spPr>
          <a:xfrm>
            <a:off x="4217783" y="3086100"/>
            <a:ext cx="9852430" cy="1223220"/>
          </a:xfrm>
          <a:prstGeom prst="rect">
            <a:avLst/>
          </a:prstGeom>
        </p:spPr>
        <p:txBody>
          <a:bodyPr wrap="square" lIns="0" tIns="0" rIns="0" bIns="0" rtlCol="0" anchor="t">
            <a:spAutoFit/>
          </a:bodyPr>
          <a:lstStyle/>
          <a:p>
            <a:pPr algn="ctr">
              <a:lnSpc>
                <a:spcPts val="9864"/>
              </a:lnSpc>
            </a:pPr>
            <a:r>
              <a:rPr lang="en-US" sz="7045" dirty="0" err="1">
                <a:solidFill>
                  <a:srgbClr val="29589A"/>
                </a:solidFill>
                <a:latin typeface="Poppins Semi-Bold"/>
              </a:rPr>
              <a:t>College</a:t>
            </a:r>
            <a:r>
              <a:rPr lang="en-US" sz="7045" dirty="0" err="1">
                <a:solidFill>
                  <a:srgbClr val="3C592A"/>
                </a:solidFill>
                <a:latin typeface="Poppins Semi-Bold Italics"/>
              </a:rPr>
              <a:t>APP</a:t>
            </a:r>
            <a:r>
              <a:rPr lang="en-US" sz="7045" dirty="0">
                <a:solidFill>
                  <a:srgbClr val="3C592A"/>
                </a:solidFill>
                <a:latin typeface="Poppins Semi-Bold"/>
              </a:rPr>
              <a:t> </a:t>
            </a:r>
            <a:r>
              <a:rPr lang="en-US" sz="7045" dirty="0">
                <a:solidFill>
                  <a:srgbClr val="29589A"/>
                </a:solidFill>
                <a:latin typeface="Poppins Semi-Bold"/>
              </a:rPr>
              <a:t>Overview</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1612042" y="2434868"/>
            <a:ext cx="4905369" cy="0"/>
          </a:xfrm>
          <a:prstGeom prst="line">
            <a:avLst/>
          </a:prstGeom>
          <a:ln w="47625" cap="flat">
            <a:solidFill>
              <a:srgbClr val="3C592A"/>
            </a:solidFill>
            <a:prstDash val="solid"/>
            <a:headEnd type="none" w="sm" len="sm"/>
            <a:tailEnd type="none" w="sm" len="sm"/>
          </a:ln>
        </p:spPr>
        <p:txBody>
          <a:bodyPr/>
          <a:lstStyle/>
          <a:p>
            <a:endParaRPr lang="en-US"/>
          </a:p>
        </p:txBody>
      </p:sp>
      <p:sp>
        <p:nvSpPr>
          <p:cNvPr id="3" name="AutoShape 3"/>
          <p:cNvSpPr/>
          <p:nvPr/>
        </p:nvSpPr>
        <p:spPr>
          <a:xfrm>
            <a:off x="6669817" y="2434868"/>
            <a:ext cx="4905375" cy="0"/>
          </a:xfrm>
          <a:prstGeom prst="line">
            <a:avLst/>
          </a:prstGeom>
          <a:ln w="47625" cap="flat">
            <a:solidFill>
              <a:srgbClr val="3C592A"/>
            </a:solidFill>
            <a:prstDash val="solid"/>
            <a:headEnd type="none" w="sm" len="sm"/>
            <a:tailEnd type="none" w="sm" len="sm"/>
          </a:ln>
        </p:spPr>
        <p:txBody>
          <a:bodyPr/>
          <a:lstStyle/>
          <a:p>
            <a:endParaRPr lang="en-US"/>
          </a:p>
        </p:txBody>
      </p:sp>
      <p:sp>
        <p:nvSpPr>
          <p:cNvPr id="4" name="AutoShape 4"/>
          <p:cNvSpPr/>
          <p:nvPr/>
        </p:nvSpPr>
        <p:spPr>
          <a:xfrm>
            <a:off x="11718067" y="2434868"/>
            <a:ext cx="4905375" cy="0"/>
          </a:xfrm>
          <a:prstGeom prst="line">
            <a:avLst/>
          </a:prstGeom>
          <a:ln w="47625" cap="flat">
            <a:solidFill>
              <a:srgbClr val="3C592A"/>
            </a:solidFill>
            <a:prstDash val="solid"/>
            <a:headEnd type="none" w="sm" len="sm"/>
            <a:tailEnd type="none" w="sm" len="sm"/>
          </a:ln>
        </p:spPr>
        <p:txBody>
          <a:bodyPr/>
          <a:lstStyle/>
          <a:p>
            <a:endParaRPr lang="en-US"/>
          </a:p>
        </p:txBody>
      </p:sp>
      <p:sp>
        <p:nvSpPr>
          <p:cNvPr id="5" name="Freeform 5"/>
          <p:cNvSpPr/>
          <p:nvPr/>
        </p:nvSpPr>
        <p:spPr>
          <a:xfrm>
            <a:off x="1764448" y="2825857"/>
            <a:ext cx="4905369" cy="3513470"/>
          </a:xfrm>
          <a:custGeom>
            <a:avLst/>
            <a:gdLst/>
            <a:ahLst/>
            <a:cxnLst/>
            <a:rect l="l" t="t" r="r" b="b"/>
            <a:pathLst>
              <a:path w="4905369" h="3513470">
                <a:moveTo>
                  <a:pt x="0" y="0"/>
                </a:moveTo>
                <a:lnTo>
                  <a:pt x="4905369" y="0"/>
                </a:lnTo>
                <a:lnTo>
                  <a:pt x="4905369" y="3513470"/>
                </a:lnTo>
                <a:lnTo>
                  <a:pt x="0" y="3513470"/>
                </a:lnTo>
                <a:lnTo>
                  <a:pt x="0" y="0"/>
                </a:lnTo>
                <a:close/>
              </a:path>
            </a:pathLst>
          </a:custGeom>
          <a:blipFill>
            <a:blip r:embed="rId2"/>
            <a:stretch>
              <a:fillRect/>
            </a:stretch>
          </a:blipFill>
        </p:spPr>
        <p:txBody>
          <a:bodyPr/>
          <a:lstStyle/>
          <a:p>
            <a:endParaRPr lang="en-US"/>
          </a:p>
        </p:txBody>
      </p:sp>
      <p:sp>
        <p:nvSpPr>
          <p:cNvPr id="6" name="Freeform 6"/>
          <p:cNvSpPr/>
          <p:nvPr/>
        </p:nvSpPr>
        <p:spPr>
          <a:xfrm>
            <a:off x="1612042" y="3168651"/>
            <a:ext cx="4905369" cy="2372596"/>
          </a:xfrm>
          <a:custGeom>
            <a:avLst/>
            <a:gdLst/>
            <a:ahLst/>
            <a:cxnLst/>
            <a:rect l="l" t="t" r="r" b="b"/>
            <a:pathLst>
              <a:path w="4905369" h="2372596">
                <a:moveTo>
                  <a:pt x="0" y="0"/>
                </a:moveTo>
                <a:lnTo>
                  <a:pt x="4905369" y="0"/>
                </a:lnTo>
                <a:lnTo>
                  <a:pt x="4905369" y="2372596"/>
                </a:lnTo>
                <a:lnTo>
                  <a:pt x="0" y="2372596"/>
                </a:lnTo>
                <a:lnTo>
                  <a:pt x="0" y="0"/>
                </a:lnTo>
                <a:close/>
              </a:path>
            </a:pathLst>
          </a:custGeom>
          <a:blipFill>
            <a:blip r:embed="rId3"/>
            <a:stretch>
              <a:fillRect t="-1267" b="-15030"/>
            </a:stretch>
          </a:blipFill>
        </p:spPr>
        <p:txBody>
          <a:bodyPr/>
          <a:lstStyle/>
          <a:p>
            <a:endParaRPr lang="en-US"/>
          </a:p>
        </p:txBody>
      </p:sp>
      <p:sp>
        <p:nvSpPr>
          <p:cNvPr id="7" name="Freeform 7"/>
          <p:cNvSpPr/>
          <p:nvPr/>
        </p:nvSpPr>
        <p:spPr>
          <a:xfrm>
            <a:off x="6812698" y="2855262"/>
            <a:ext cx="4905369" cy="3513470"/>
          </a:xfrm>
          <a:custGeom>
            <a:avLst/>
            <a:gdLst/>
            <a:ahLst/>
            <a:cxnLst/>
            <a:rect l="l" t="t" r="r" b="b"/>
            <a:pathLst>
              <a:path w="4905369" h="3513470">
                <a:moveTo>
                  <a:pt x="0" y="0"/>
                </a:moveTo>
                <a:lnTo>
                  <a:pt x="4905369" y="0"/>
                </a:lnTo>
                <a:lnTo>
                  <a:pt x="4905369" y="3513471"/>
                </a:lnTo>
                <a:lnTo>
                  <a:pt x="0" y="3513471"/>
                </a:lnTo>
                <a:lnTo>
                  <a:pt x="0" y="0"/>
                </a:lnTo>
                <a:close/>
              </a:path>
            </a:pathLst>
          </a:custGeom>
          <a:blipFill>
            <a:blip r:embed="rId2"/>
            <a:stretch>
              <a:fillRect/>
            </a:stretch>
          </a:blipFill>
        </p:spPr>
        <p:txBody>
          <a:bodyPr/>
          <a:lstStyle/>
          <a:p>
            <a:endParaRPr lang="en-US"/>
          </a:p>
        </p:txBody>
      </p:sp>
      <p:grpSp>
        <p:nvGrpSpPr>
          <p:cNvPr id="8" name="Group 8"/>
          <p:cNvGrpSpPr/>
          <p:nvPr/>
        </p:nvGrpSpPr>
        <p:grpSpPr>
          <a:xfrm>
            <a:off x="7947021" y="3097698"/>
            <a:ext cx="2360491" cy="2747160"/>
            <a:chOff x="0" y="0"/>
            <a:chExt cx="3147321" cy="3662880"/>
          </a:xfrm>
        </p:grpSpPr>
        <p:sp>
          <p:nvSpPr>
            <p:cNvPr id="9" name="Freeform 9"/>
            <p:cNvSpPr/>
            <p:nvPr/>
          </p:nvSpPr>
          <p:spPr>
            <a:xfrm>
              <a:off x="855609" y="0"/>
              <a:ext cx="1436104" cy="1436104"/>
            </a:xfrm>
            <a:custGeom>
              <a:avLst/>
              <a:gdLst/>
              <a:ahLst/>
              <a:cxnLst/>
              <a:rect l="l" t="t" r="r" b="b"/>
              <a:pathLst>
                <a:path w="1436104" h="1436104">
                  <a:moveTo>
                    <a:pt x="0" y="0"/>
                  </a:moveTo>
                  <a:lnTo>
                    <a:pt x="1436103" y="0"/>
                  </a:lnTo>
                  <a:lnTo>
                    <a:pt x="1436103" y="1436104"/>
                  </a:lnTo>
                  <a:lnTo>
                    <a:pt x="0" y="1436104"/>
                  </a:lnTo>
                  <a:lnTo>
                    <a:pt x="0" y="0"/>
                  </a:lnTo>
                  <a:close/>
                </a:path>
              </a:pathLst>
            </a:custGeom>
            <a:blipFill>
              <a:blip r:embed="rId4"/>
              <a:stretch>
                <a:fillRect/>
              </a:stretch>
            </a:blipFill>
          </p:spPr>
          <p:txBody>
            <a:bodyPr/>
            <a:lstStyle/>
            <a:p>
              <a:endParaRPr lang="en-US"/>
            </a:p>
          </p:txBody>
        </p:sp>
        <p:sp>
          <p:nvSpPr>
            <p:cNvPr id="10" name="Freeform 10"/>
            <p:cNvSpPr/>
            <p:nvPr/>
          </p:nvSpPr>
          <p:spPr>
            <a:xfrm>
              <a:off x="0" y="1680295"/>
              <a:ext cx="3147321" cy="922067"/>
            </a:xfrm>
            <a:custGeom>
              <a:avLst/>
              <a:gdLst/>
              <a:ahLst/>
              <a:cxnLst/>
              <a:rect l="l" t="t" r="r" b="b"/>
              <a:pathLst>
                <a:path w="3147321" h="922067">
                  <a:moveTo>
                    <a:pt x="0" y="0"/>
                  </a:moveTo>
                  <a:lnTo>
                    <a:pt x="3147321" y="0"/>
                  </a:lnTo>
                  <a:lnTo>
                    <a:pt x="3147321" y="922067"/>
                  </a:lnTo>
                  <a:lnTo>
                    <a:pt x="0" y="922067"/>
                  </a:lnTo>
                  <a:lnTo>
                    <a:pt x="0" y="0"/>
                  </a:lnTo>
                  <a:close/>
                </a:path>
              </a:pathLst>
            </a:custGeom>
            <a:blipFill>
              <a:blip r:embed="rId5"/>
              <a:stretch>
                <a:fillRect/>
              </a:stretch>
            </a:blipFill>
          </p:spPr>
          <p:txBody>
            <a:bodyPr/>
            <a:lstStyle/>
            <a:p>
              <a:endParaRPr lang="en-US"/>
            </a:p>
          </p:txBody>
        </p:sp>
        <p:sp>
          <p:nvSpPr>
            <p:cNvPr id="11" name="Freeform 11"/>
            <p:cNvSpPr/>
            <p:nvPr/>
          </p:nvSpPr>
          <p:spPr>
            <a:xfrm>
              <a:off x="0" y="2983637"/>
              <a:ext cx="3147321" cy="679243"/>
            </a:xfrm>
            <a:custGeom>
              <a:avLst/>
              <a:gdLst/>
              <a:ahLst/>
              <a:cxnLst/>
              <a:rect l="l" t="t" r="r" b="b"/>
              <a:pathLst>
                <a:path w="3147321" h="679243">
                  <a:moveTo>
                    <a:pt x="0" y="0"/>
                  </a:moveTo>
                  <a:lnTo>
                    <a:pt x="3147321" y="0"/>
                  </a:lnTo>
                  <a:lnTo>
                    <a:pt x="3147321" y="679243"/>
                  </a:lnTo>
                  <a:lnTo>
                    <a:pt x="0" y="679243"/>
                  </a:lnTo>
                  <a:lnTo>
                    <a:pt x="0" y="0"/>
                  </a:lnTo>
                  <a:close/>
                </a:path>
              </a:pathLst>
            </a:custGeom>
            <a:blipFill>
              <a:blip r:embed="rId6"/>
              <a:stretch>
                <a:fillRect t="-182523" b="-180833"/>
              </a:stretch>
            </a:blipFill>
          </p:spPr>
          <p:txBody>
            <a:bodyPr/>
            <a:lstStyle/>
            <a:p>
              <a:endParaRPr lang="en-US"/>
            </a:p>
          </p:txBody>
        </p:sp>
      </p:grpSp>
      <p:sp>
        <p:nvSpPr>
          <p:cNvPr id="12" name="Freeform 12"/>
          <p:cNvSpPr/>
          <p:nvPr/>
        </p:nvSpPr>
        <p:spPr>
          <a:xfrm>
            <a:off x="11770589" y="2825857"/>
            <a:ext cx="4905369" cy="3513470"/>
          </a:xfrm>
          <a:custGeom>
            <a:avLst/>
            <a:gdLst/>
            <a:ahLst/>
            <a:cxnLst/>
            <a:rect l="l" t="t" r="r" b="b"/>
            <a:pathLst>
              <a:path w="4905369" h="3513470">
                <a:moveTo>
                  <a:pt x="0" y="0"/>
                </a:moveTo>
                <a:lnTo>
                  <a:pt x="4905369" y="0"/>
                </a:lnTo>
                <a:lnTo>
                  <a:pt x="4905369" y="3513470"/>
                </a:lnTo>
                <a:lnTo>
                  <a:pt x="0" y="3513470"/>
                </a:lnTo>
                <a:lnTo>
                  <a:pt x="0" y="0"/>
                </a:lnTo>
                <a:close/>
              </a:path>
            </a:pathLst>
          </a:custGeom>
          <a:blipFill>
            <a:blip r:embed="rId2"/>
            <a:stretch>
              <a:fillRect/>
            </a:stretch>
          </a:blipFill>
        </p:spPr>
        <p:txBody>
          <a:bodyPr/>
          <a:lstStyle/>
          <a:p>
            <a:endParaRPr lang="en-US"/>
          </a:p>
        </p:txBody>
      </p:sp>
      <p:sp>
        <p:nvSpPr>
          <p:cNvPr id="13" name="Freeform 13"/>
          <p:cNvSpPr/>
          <p:nvPr/>
        </p:nvSpPr>
        <p:spPr>
          <a:xfrm>
            <a:off x="12013342" y="3701963"/>
            <a:ext cx="4226233" cy="1538628"/>
          </a:xfrm>
          <a:custGeom>
            <a:avLst/>
            <a:gdLst/>
            <a:ahLst/>
            <a:cxnLst/>
            <a:rect l="l" t="t" r="r" b="b"/>
            <a:pathLst>
              <a:path w="4226233" h="1538628">
                <a:moveTo>
                  <a:pt x="0" y="0"/>
                </a:moveTo>
                <a:lnTo>
                  <a:pt x="4226232" y="0"/>
                </a:lnTo>
                <a:lnTo>
                  <a:pt x="4226232" y="1538629"/>
                </a:lnTo>
                <a:lnTo>
                  <a:pt x="0" y="1538629"/>
                </a:lnTo>
                <a:lnTo>
                  <a:pt x="0" y="0"/>
                </a:lnTo>
                <a:close/>
              </a:path>
            </a:pathLst>
          </a:custGeom>
          <a:blipFill>
            <a:blip r:embed="rId7"/>
            <a:stretch>
              <a:fillRect/>
            </a:stretch>
          </a:blipFill>
        </p:spPr>
        <p:txBody>
          <a:bodyPr/>
          <a:lstStyle/>
          <a:p>
            <a:endParaRPr lang="en-US"/>
          </a:p>
        </p:txBody>
      </p:sp>
      <p:grpSp>
        <p:nvGrpSpPr>
          <p:cNvPr id="14" name="Group 14"/>
          <p:cNvGrpSpPr/>
          <p:nvPr/>
        </p:nvGrpSpPr>
        <p:grpSpPr>
          <a:xfrm>
            <a:off x="0" y="9505950"/>
            <a:ext cx="18288000" cy="815679"/>
            <a:chOff x="0" y="0"/>
            <a:chExt cx="4816593" cy="214829"/>
          </a:xfrm>
        </p:grpSpPr>
        <p:sp>
          <p:nvSpPr>
            <p:cNvPr id="15" name="Freeform 15"/>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16" name="TextBox 16"/>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17" name="Freeform 17"/>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8"/>
            <a:stretch>
              <a:fillRect/>
            </a:stretch>
          </a:blipFill>
        </p:spPr>
        <p:txBody>
          <a:bodyPr/>
          <a:lstStyle/>
          <a:p>
            <a:endParaRPr lang="en-US"/>
          </a:p>
        </p:txBody>
      </p:sp>
      <p:sp>
        <p:nvSpPr>
          <p:cNvPr id="18" name="TextBox 18"/>
          <p:cNvSpPr txBox="1"/>
          <p:nvPr/>
        </p:nvSpPr>
        <p:spPr>
          <a:xfrm>
            <a:off x="7202425" y="1806682"/>
            <a:ext cx="3840158" cy="352425"/>
          </a:xfrm>
          <a:prstGeom prst="rect">
            <a:avLst/>
          </a:prstGeom>
        </p:spPr>
        <p:txBody>
          <a:bodyPr lIns="0" tIns="0" rIns="0" bIns="0" rtlCol="0" anchor="t">
            <a:spAutoFit/>
          </a:bodyPr>
          <a:lstStyle/>
          <a:p>
            <a:pPr algn="ctr">
              <a:lnSpc>
                <a:spcPts val="2879"/>
              </a:lnSpc>
            </a:pPr>
            <a:r>
              <a:rPr lang="en-US" sz="2400">
                <a:solidFill>
                  <a:srgbClr val="3C592A"/>
                </a:solidFill>
                <a:latin typeface="Now Heavy"/>
              </a:rPr>
              <a:t>2013</a:t>
            </a:r>
          </a:p>
        </p:txBody>
      </p:sp>
      <p:sp>
        <p:nvSpPr>
          <p:cNvPr id="19" name="TextBox 19"/>
          <p:cNvSpPr txBox="1"/>
          <p:nvPr/>
        </p:nvSpPr>
        <p:spPr>
          <a:xfrm>
            <a:off x="12250675" y="1806682"/>
            <a:ext cx="3840158" cy="352425"/>
          </a:xfrm>
          <a:prstGeom prst="rect">
            <a:avLst/>
          </a:prstGeom>
        </p:spPr>
        <p:txBody>
          <a:bodyPr lIns="0" tIns="0" rIns="0" bIns="0" rtlCol="0" anchor="t">
            <a:spAutoFit/>
          </a:bodyPr>
          <a:lstStyle/>
          <a:p>
            <a:pPr algn="ctr">
              <a:lnSpc>
                <a:spcPts val="2879"/>
              </a:lnSpc>
            </a:pPr>
            <a:r>
              <a:rPr lang="en-US" sz="2400">
                <a:solidFill>
                  <a:srgbClr val="3C592A"/>
                </a:solidFill>
                <a:latin typeface="Now Heavy"/>
              </a:rPr>
              <a:t>2019</a:t>
            </a:r>
          </a:p>
        </p:txBody>
      </p:sp>
      <p:sp>
        <p:nvSpPr>
          <p:cNvPr id="20" name="TextBox 20"/>
          <p:cNvSpPr txBox="1"/>
          <p:nvPr/>
        </p:nvSpPr>
        <p:spPr>
          <a:xfrm>
            <a:off x="2162909" y="1806682"/>
            <a:ext cx="3803641" cy="352425"/>
          </a:xfrm>
          <a:prstGeom prst="rect">
            <a:avLst/>
          </a:prstGeom>
        </p:spPr>
        <p:txBody>
          <a:bodyPr lIns="0" tIns="0" rIns="0" bIns="0" rtlCol="0" anchor="t">
            <a:spAutoFit/>
          </a:bodyPr>
          <a:lstStyle/>
          <a:p>
            <a:pPr algn="ctr">
              <a:lnSpc>
                <a:spcPts val="2879"/>
              </a:lnSpc>
            </a:pPr>
            <a:r>
              <a:rPr lang="en-US" sz="2400">
                <a:solidFill>
                  <a:srgbClr val="3C592A"/>
                </a:solidFill>
                <a:latin typeface="Now Heavy"/>
              </a:rPr>
              <a:t>2008</a:t>
            </a:r>
          </a:p>
        </p:txBody>
      </p:sp>
      <p:sp>
        <p:nvSpPr>
          <p:cNvPr id="21" name="TextBox 21"/>
          <p:cNvSpPr txBox="1"/>
          <p:nvPr/>
        </p:nvSpPr>
        <p:spPr>
          <a:xfrm>
            <a:off x="785007" y="669538"/>
            <a:ext cx="15305826"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College</a:t>
            </a:r>
            <a:r>
              <a:rPr lang="en-US" sz="3489">
                <a:solidFill>
                  <a:srgbClr val="3C592A"/>
                </a:solidFill>
                <a:latin typeface="Poppins Bold Italics"/>
              </a:rPr>
              <a:t>APP</a:t>
            </a:r>
            <a:r>
              <a:rPr lang="en-US" sz="3489">
                <a:solidFill>
                  <a:srgbClr val="29589A"/>
                </a:solidFill>
                <a:latin typeface="Poppins Bold"/>
              </a:rPr>
              <a:t> introduced person-level modeling to higher education</a:t>
            </a:r>
          </a:p>
        </p:txBody>
      </p:sp>
      <p:sp>
        <p:nvSpPr>
          <p:cNvPr id="22" name="TextBox 22"/>
          <p:cNvSpPr txBox="1"/>
          <p:nvPr/>
        </p:nvSpPr>
        <p:spPr>
          <a:xfrm>
            <a:off x="2075644" y="6456839"/>
            <a:ext cx="4282976" cy="2399030"/>
          </a:xfrm>
          <a:prstGeom prst="rect">
            <a:avLst/>
          </a:prstGeom>
        </p:spPr>
        <p:txBody>
          <a:bodyPr lIns="0" tIns="0" rIns="0" bIns="0" rtlCol="0" anchor="t">
            <a:spAutoFit/>
          </a:bodyPr>
          <a:lstStyle/>
          <a:p>
            <a:pPr algn="ctr">
              <a:lnSpc>
                <a:spcPts val="3220"/>
              </a:lnSpc>
            </a:pPr>
            <a:r>
              <a:rPr lang="en-US" sz="2300">
                <a:solidFill>
                  <a:srgbClr val="000000"/>
                </a:solidFill>
                <a:latin typeface="Poppins"/>
              </a:rPr>
              <a:t>Presidential campaigns create the first person-level marketing campaigns based on survey research, predictive models, machine learning and digital outreach</a:t>
            </a:r>
          </a:p>
        </p:txBody>
      </p:sp>
      <p:sp>
        <p:nvSpPr>
          <p:cNvPr id="23" name="TextBox 23"/>
          <p:cNvSpPr txBox="1"/>
          <p:nvPr/>
        </p:nvSpPr>
        <p:spPr>
          <a:xfrm>
            <a:off x="7123894" y="6456839"/>
            <a:ext cx="4282976" cy="2399030"/>
          </a:xfrm>
          <a:prstGeom prst="rect">
            <a:avLst/>
          </a:prstGeom>
        </p:spPr>
        <p:txBody>
          <a:bodyPr lIns="0" tIns="0" rIns="0" bIns="0" rtlCol="0" anchor="t">
            <a:spAutoFit/>
          </a:bodyPr>
          <a:lstStyle/>
          <a:p>
            <a:pPr algn="ctr">
              <a:lnSpc>
                <a:spcPts val="3220"/>
              </a:lnSpc>
            </a:pPr>
            <a:r>
              <a:rPr lang="en-US" sz="2300">
                <a:solidFill>
                  <a:srgbClr val="000000"/>
                </a:solidFill>
                <a:latin typeface="Poppins"/>
              </a:rPr>
              <a:t>Analytics and database firms launch commercial applications bringing techniques to CPG, entertainment, automotive, retail, telecom</a:t>
            </a:r>
          </a:p>
        </p:txBody>
      </p:sp>
      <p:sp>
        <p:nvSpPr>
          <p:cNvPr id="24" name="TextBox 24"/>
          <p:cNvSpPr txBox="1"/>
          <p:nvPr/>
        </p:nvSpPr>
        <p:spPr>
          <a:xfrm>
            <a:off x="12081786" y="6456839"/>
            <a:ext cx="4282976" cy="1598930"/>
          </a:xfrm>
          <a:prstGeom prst="rect">
            <a:avLst/>
          </a:prstGeom>
        </p:spPr>
        <p:txBody>
          <a:bodyPr lIns="0" tIns="0" rIns="0" bIns="0" rtlCol="0" anchor="t">
            <a:spAutoFit/>
          </a:bodyPr>
          <a:lstStyle/>
          <a:p>
            <a:pPr algn="ctr">
              <a:lnSpc>
                <a:spcPts val="3220"/>
              </a:lnSpc>
            </a:pPr>
            <a:r>
              <a:rPr lang="en-US" sz="2300">
                <a:solidFill>
                  <a:srgbClr val="29589A"/>
                </a:solidFill>
                <a:latin typeface="Poppins"/>
              </a:rPr>
              <a:t>College</a:t>
            </a:r>
            <a:r>
              <a:rPr lang="en-US" sz="2300">
                <a:solidFill>
                  <a:srgbClr val="3C592A"/>
                </a:solidFill>
                <a:latin typeface="Poppins Italics"/>
              </a:rPr>
              <a:t>APP</a:t>
            </a:r>
            <a:r>
              <a:rPr lang="en-US" sz="2300">
                <a:solidFill>
                  <a:srgbClr val="000000"/>
                </a:solidFill>
                <a:latin typeface="Poppins"/>
              </a:rPr>
              <a:t> launches to predict the probability an adult intends to seek education or training.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2"/>
          <p:cNvSpPr txBox="1">
            <a:spLocks noGrp="1"/>
          </p:cNvSpPr>
          <p:nvPr>
            <p:ph type="title"/>
          </p:nvPr>
        </p:nvSpPr>
        <p:spPr>
          <a:xfrm>
            <a:off x="1460000" y="2637300"/>
            <a:ext cx="6601800" cy="6195600"/>
          </a:xfrm>
          <a:prstGeom prst="rect">
            <a:avLst/>
          </a:prstGeom>
          <a:noFill/>
          <a:ln>
            <a:noFill/>
          </a:ln>
        </p:spPr>
        <p:txBody>
          <a:bodyPr spcFirstLastPara="1" wrap="square" lIns="182850" tIns="182850" rIns="182850" bIns="182850" anchor="t" anchorCtr="0">
            <a:normAutofit/>
          </a:bodyPr>
          <a:lstStyle/>
          <a:p>
            <a:r>
              <a:rPr lang="en"/>
              <a:t>Agenda</a:t>
            </a:r>
            <a:endParaRPr/>
          </a:p>
          <a:p>
            <a:endParaRPr/>
          </a:p>
          <a:p>
            <a:endParaRPr/>
          </a:p>
          <a:p>
            <a:endParaRPr/>
          </a:p>
          <a:p>
            <a:endParaRPr/>
          </a:p>
          <a:p>
            <a:endParaRPr/>
          </a:p>
          <a:p>
            <a:endParaRPr sz="3100"/>
          </a:p>
        </p:txBody>
      </p:sp>
      <p:sp>
        <p:nvSpPr>
          <p:cNvPr id="102" name="Google Shape;102;p2"/>
          <p:cNvSpPr txBox="1">
            <a:spLocks noGrp="1"/>
          </p:cNvSpPr>
          <p:nvPr>
            <p:ph type="body" idx="2"/>
          </p:nvPr>
        </p:nvSpPr>
        <p:spPr>
          <a:xfrm>
            <a:off x="9827750" y="2705250"/>
            <a:ext cx="7574400" cy="6051000"/>
          </a:xfrm>
          <a:prstGeom prst="rect">
            <a:avLst/>
          </a:prstGeom>
          <a:noFill/>
          <a:ln>
            <a:noFill/>
          </a:ln>
        </p:spPr>
        <p:txBody>
          <a:bodyPr spcFirstLastPara="1" wrap="square" lIns="182850" tIns="182850" rIns="182850" bIns="182850" anchor="t" anchorCtr="0">
            <a:normAutofit/>
          </a:bodyPr>
          <a:lstStyle/>
          <a:p>
            <a:pPr indent="-660400">
              <a:buSzPts val="1600"/>
            </a:pPr>
            <a:r>
              <a:rPr lang="en" sz="3200"/>
              <a:t>Welcome and Introductions</a:t>
            </a:r>
            <a:endParaRPr sz="3200"/>
          </a:p>
          <a:p>
            <a:pPr indent="-660400">
              <a:buSzPts val="1600"/>
            </a:pPr>
            <a:r>
              <a:rPr lang="en" sz="3200"/>
              <a:t>Recruiting Adult Learners</a:t>
            </a:r>
            <a:endParaRPr sz="3200"/>
          </a:p>
          <a:p>
            <a:pPr indent="-660400">
              <a:buSzPts val="1600"/>
            </a:pPr>
            <a:r>
              <a:rPr lang="en" sz="3200"/>
              <a:t>Lunch</a:t>
            </a:r>
            <a:endParaRPr sz="3200"/>
          </a:p>
          <a:p>
            <a:pPr indent="-660400">
              <a:buSzPts val="1600"/>
            </a:pPr>
            <a:r>
              <a:rPr lang="en" sz="3200"/>
              <a:t>Breakouts</a:t>
            </a:r>
            <a:endParaRPr sz="3200"/>
          </a:p>
          <a:p>
            <a:pPr lvl="1" indent="-660400">
              <a:buSzPts val="1600"/>
            </a:pPr>
            <a:r>
              <a:rPr lang="en" sz="3200"/>
              <a:t>College APP Service Area</a:t>
            </a:r>
            <a:endParaRPr sz="3200"/>
          </a:p>
          <a:p>
            <a:pPr lvl="1" indent="-660400">
              <a:buSzPts val="1600"/>
            </a:pPr>
            <a:r>
              <a:rPr lang="en" sz="3200"/>
              <a:t>Labor Market Info Overview</a:t>
            </a:r>
            <a:endParaRPr sz="3200"/>
          </a:p>
          <a:p>
            <a:pPr lvl="1" indent="-660400">
              <a:buSzPts val="1600"/>
            </a:pPr>
            <a:r>
              <a:rPr lang="en" sz="3200"/>
              <a:t>Power Mapping: Identifying and Engaging Key Stakeholders</a:t>
            </a:r>
            <a:endParaRPr sz="3200"/>
          </a:p>
          <a:p>
            <a:pPr indent="-660400">
              <a:buSzPts val="1600"/>
            </a:pPr>
            <a:r>
              <a:rPr lang="en" sz="3200"/>
              <a:t>Next Steps</a:t>
            </a:r>
            <a:endParaRPr sz="3200"/>
          </a:p>
          <a:p>
            <a:pPr marL="0" indent="0">
              <a:buNone/>
            </a:pPr>
            <a:endParaRPr sz="3200"/>
          </a:p>
        </p:txBody>
      </p:sp>
      <p:grpSp>
        <p:nvGrpSpPr>
          <p:cNvPr id="103" name="Google Shape;103;p2"/>
          <p:cNvGrpSpPr/>
          <p:nvPr/>
        </p:nvGrpSpPr>
        <p:grpSpPr>
          <a:xfrm>
            <a:off x="11375651" y="8756226"/>
            <a:ext cx="4694402" cy="914400"/>
            <a:chOff x="730000" y="4469538"/>
            <a:chExt cx="2347201" cy="457200"/>
          </a:xfrm>
        </p:grpSpPr>
        <p:pic>
          <p:nvPicPr>
            <p:cNvPr id="104" name="Google Shape;104;p2"/>
            <p:cNvPicPr preferRelativeResize="0"/>
            <p:nvPr/>
          </p:nvPicPr>
          <p:blipFill rotWithShape="1">
            <a:blip r:embed="rId3">
              <a:alphaModFix/>
            </a:blip>
            <a:srcRect/>
            <a:stretch/>
          </p:blipFill>
          <p:spPr>
            <a:xfrm>
              <a:off x="2505700" y="4469538"/>
              <a:ext cx="571501" cy="457200"/>
            </a:xfrm>
            <a:prstGeom prst="rect">
              <a:avLst/>
            </a:prstGeom>
            <a:noFill/>
            <a:ln>
              <a:noFill/>
            </a:ln>
          </p:spPr>
        </p:pic>
        <p:sp>
          <p:nvSpPr>
            <p:cNvPr id="105" name="Google Shape;105;p2"/>
            <p:cNvSpPr txBox="1"/>
            <p:nvPr/>
          </p:nvSpPr>
          <p:spPr>
            <a:xfrm>
              <a:off x="730000" y="4474509"/>
              <a:ext cx="2095200" cy="447300"/>
            </a:xfrm>
            <a:prstGeom prst="rect">
              <a:avLst/>
            </a:prstGeom>
            <a:noFill/>
            <a:ln>
              <a:noFill/>
            </a:ln>
          </p:spPr>
          <p:txBody>
            <a:bodyPr spcFirstLastPara="1" wrap="square" lIns="182850" tIns="182850" rIns="182850" bIns="182850" anchor="t" anchorCtr="0">
              <a:noAutofit/>
            </a:bodyPr>
            <a:lstStyle/>
            <a:p>
              <a:pPr defTabSz="1828800">
                <a:buClr>
                  <a:srgbClr val="000000"/>
                </a:buClr>
                <a:buSzPts val="1400"/>
              </a:pPr>
              <a:r>
                <a:rPr lang="en" sz="2800" kern="0">
                  <a:solidFill>
                    <a:srgbClr val="000000"/>
                  </a:solidFill>
                  <a:latin typeface="Lato"/>
                  <a:ea typeface="Lato"/>
                  <a:cs typeface="Lato"/>
                  <a:sym typeface="Lato"/>
                </a:rPr>
                <a:t>MI-RAISE Design Lab</a:t>
              </a:r>
              <a:endParaRPr sz="2800" kern="0">
                <a:solidFill>
                  <a:srgbClr val="000000"/>
                </a:solidFill>
                <a:latin typeface="Lato"/>
                <a:ea typeface="Lato"/>
                <a:cs typeface="Lato"/>
                <a:sym typeface="Lato"/>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AutoShape 2"/>
          <p:cNvSpPr/>
          <p:nvPr/>
        </p:nvSpPr>
        <p:spPr>
          <a:xfrm>
            <a:off x="1400893" y="4128703"/>
            <a:ext cx="16017268" cy="0"/>
          </a:xfrm>
          <a:prstGeom prst="line">
            <a:avLst/>
          </a:prstGeom>
          <a:ln w="28575" cap="flat">
            <a:solidFill>
              <a:srgbClr val="3C592A"/>
            </a:solidFill>
            <a:prstDash val="solid"/>
            <a:headEnd type="none" w="sm" len="sm"/>
            <a:tailEnd type="none" w="sm" len="sm"/>
          </a:ln>
        </p:spPr>
        <p:txBody>
          <a:bodyPr/>
          <a:lstStyle/>
          <a:p>
            <a:endParaRPr lang="en-US"/>
          </a:p>
        </p:txBody>
      </p:sp>
      <p:grpSp>
        <p:nvGrpSpPr>
          <p:cNvPr id="3" name="Group 3"/>
          <p:cNvGrpSpPr/>
          <p:nvPr/>
        </p:nvGrpSpPr>
        <p:grpSpPr>
          <a:xfrm>
            <a:off x="1028700" y="3358107"/>
            <a:ext cx="2635478" cy="1541191"/>
            <a:chOff x="0" y="0"/>
            <a:chExt cx="5638478" cy="3230880"/>
          </a:xfrm>
        </p:grpSpPr>
        <p:sp>
          <p:nvSpPr>
            <p:cNvPr id="4" name="Freeform 4"/>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3C592A"/>
            </a:solidFill>
          </p:spPr>
          <p:txBody>
            <a:bodyPr/>
            <a:lstStyle/>
            <a:p>
              <a:endParaRPr lang="en-US"/>
            </a:p>
          </p:txBody>
        </p:sp>
      </p:grpSp>
      <p:grpSp>
        <p:nvGrpSpPr>
          <p:cNvPr id="5" name="Group 5"/>
          <p:cNvGrpSpPr/>
          <p:nvPr/>
        </p:nvGrpSpPr>
        <p:grpSpPr>
          <a:xfrm>
            <a:off x="5501708" y="3358107"/>
            <a:ext cx="2635478" cy="1541191"/>
            <a:chOff x="0" y="0"/>
            <a:chExt cx="5638478" cy="3230880"/>
          </a:xfrm>
        </p:grpSpPr>
        <p:sp>
          <p:nvSpPr>
            <p:cNvPr id="6" name="Freeform 6"/>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3C592A"/>
            </a:solidFill>
          </p:spPr>
          <p:txBody>
            <a:bodyPr/>
            <a:lstStyle/>
            <a:p>
              <a:endParaRPr lang="en-US"/>
            </a:p>
          </p:txBody>
        </p:sp>
      </p:grpSp>
      <p:grpSp>
        <p:nvGrpSpPr>
          <p:cNvPr id="7" name="Group 7"/>
          <p:cNvGrpSpPr/>
          <p:nvPr/>
        </p:nvGrpSpPr>
        <p:grpSpPr>
          <a:xfrm>
            <a:off x="10174085" y="3358107"/>
            <a:ext cx="2635478" cy="1541191"/>
            <a:chOff x="0" y="0"/>
            <a:chExt cx="5638478" cy="3230880"/>
          </a:xfrm>
        </p:grpSpPr>
        <p:sp>
          <p:nvSpPr>
            <p:cNvPr id="8" name="Freeform 8"/>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3C592A"/>
            </a:solidFill>
          </p:spPr>
          <p:txBody>
            <a:bodyPr/>
            <a:lstStyle/>
            <a:p>
              <a:endParaRPr lang="en-US"/>
            </a:p>
          </p:txBody>
        </p:sp>
      </p:grpSp>
      <p:grpSp>
        <p:nvGrpSpPr>
          <p:cNvPr id="9" name="Group 9"/>
          <p:cNvGrpSpPr/>
          <p:nvPr/>
        </p:nvGrpSpPr>
        <p:grpSpPr>
          <a:xfrm>
            <a:off x="14787432" y="3358107"/>
            <a:ext cx="2635478" cy="1541191"/>
            <a:chOff x="0" y="0"/>
            <a:chExt cx="5638478" cy="3230880"/>
          </a:xfrm>
        </p:grpSpPr>
        <p:sp>
          <p:nvSpPr>
            <p:cNvPr id="10" name="Freeform 10"/>
            <p:cNvSpPr/>
            <p:nvPr/>
          </p:nvSpPr>
          <p:spPr>
            <a:xfrm>
              <a:off x="5080" y="12700"/>
              <a:ext cx="5623239" cy="3205480"/>
            </a:xfrm>
            <a:custGeom>
              <a:avLst/>
              <a:gdLst/>
              <a:ahLst/>
              <a:cxnLst/>
              <a:rect l="l" t="t" r="r" b="b"/>
              <a:pathLst>
                <a:path w="5623239" h="3205480">
                  <a:moveTo>
                    <a:pt x="4833298" y="3205480"/>
                  </a:moveTo>
                  <a:lnTo>
                    <a:pt x="0" y="3205480"/>
                  </a:lnTo>
                  <a:lnTo>
                    <a:pt x="791210" y="1602740"/>
                  </a:lnTo>
                  <a:lnTo>
                    <a:pt x="0" y="0"/>
                  </a:lnTo>
                  <a:lnTo>
                    <a:pt x="4833298" y="0"/>
                  </a:lnTo>
                  <a:lnTo>
                    <a:pt x="5623238" y="1602740"/>
                  </a:lnTo>
                  <a:lnTo>
                    <a:pt x="4833298" y="3205480"/>
                  </a:lnTo>
                  <a:close/>
                </a:path>
              </a:pathLst>
            </a:custGeom>
            <a:solidFill>
              <a:srgbClr val="3C592A"/>
            </a:solidFill>
          </p:spPr>
          <p:txBody>
            <a:bodyPr/>
            <a:lstStyle/>
            <a:p>
              <a:endParaRPr lang="en-US"/>
            </a:p>
          </p:txBody>
        </p:sp>
      </p:grpSp>
      <p:sp>
        <p:nvSpPr>
          <p:cNvPr id="11" name="Freeform 11"/>
          <p:cNvSpPr/>
          <p:nvPr/>
        </p:nvSpPr>
        <p:spPr>
          <a:xfrm>
            <a:off x="15651800" y="3760750"/>
            <a:ext cx="906743" cy="906743"/>
          </a:xfrm>
          <a:custGeom>
            <a:avLst/>
            <a:gdLst/>
            <a:ahLst/>
            <a:cxnLst/>
            <a:rect l="l" t="t" r="r" b="b"/>
            <a:pathLst>
              <a:path w="906743" h="906743">
                <a:moveTo>
                  <a:pt x="0" y="0"/>
                </a:moveTo>
                <a:lnTo>
                  <a:pt x="906743" y="0"/>
                </a:lnTo>
                <a:lnTo>
                  <a:pt x="906743" y="906743"/>
                </a:lnTo>
                <a:lnTo>
                  <a:pt x="0" y="90674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1807648" y="3589912"/>
            <a:ext cx="1077582" cy="1077582"/>
          </a:xfrm>
          <a:custGeom>
            <a:avLst/>
            <a:gdLst/>
            <a:ahLst/>
            <a:cxnLst/>
            <a:rect l="l" t="t" r="r" b="b"/>
            <a:pathLst>
              <a:path w="1077582" h="1077582">
                <a:moveTo>
                  <a:pt x="0" y="0"/>
                </a:moveTo>
                <a:lnTo>
                  <a:pt x="1077582" y="0"/>
                </a:lnTo>
                <a:lnTo>
                  <a:pt x="1077582" y="1077581"/>
                </a:lnTo>
                <a:lnTo>
                  <a:pt x="0" y="107758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6252513" y="3598696"/>
            <a:ext cx="1147224" cy="1147224"/>
          </a:xfrm>
          <a:custGeom>
            <a:avLst/>
            <a:gdLst/>
            <a:ahLst/>
            <a:cxnLst/>
            <a:rect l="l" t="t" r="r" b="b"/>
            <a:pathLst>
              <a:path w="1147224" h="1147224">
                <a:moveTo>
                  <a:pt x="0" y="0"/>
                </a:moveTo>
                <a:lnTo>
                  <a:pt x="1147224" y="0"/>
                </a:lnTo>
                <a:lnTo>
                  <a:pt x="1147224" y="1147224"/>
                </a:lnTo>
                <a:lnTo>
                  <a:pt x="0" y="11472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Freeform 14"/>
          <p:cNvSpPr/>
          <p:nvPr/>
        </p:nvSpPr>
        <p:spPr>
          <a:xfrm>
            <a:off x="10862882" y="3525704"/>
            <a:ext cx="1257884" cy="1205996"/>
          </a:xfrm>
          <a:custGeom>
            <a:avLst/>
            <a:gdLst/>
            <a:ahLst/>
            <a:cxnLst/>
            <a:rect l="l" t="t" r="r" b="b"/>
            <a:pathLst>
              <a:path w="1257884" h="1205996">
                <a:moveTo>
                  <a:pt x="0" y="0"/>
                </a:moveTo>
                <a:lnTo>
                  <a:pt x="1257884" y="0"/>
                </a:lnTo>
                <a:lnTo>
                  <a:pt x="1257884" y="1205997"/>
                </a:lnTo>
                <a:lnTo>
                  <a:pt x="0" y="120599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p:nvPr/>
        </p:nvGrpSpPr>
        <p:grpSpPr>
          <a:xfrm>
            <a:off x="-154718" y="8445035"/>
            <a:ext cx="18442718" cy="1982062"/>
            <a:chOff x="0" y="0"/>
            <a:chExt cx="4857341" cy="522025"/>
          </a:xfrm>
        </p:grpSpPr>
        <p:sp>
          <p:nvSpPr>
            <p:cNvPr id="16" name="Freeform 16"/>
            <p:cNvSpPr/>
            <p:nvPr/>
          </p:nvSpPr>
          <p:spPr>
            <a:xfrm>
              <a:off x="0" y="0"/>
              <a:ext cx="4857341" cy="522025"/>
            </a:xfrm>
            <a:custGeom>
              <a:avLst/>
              <a:gdLst/>
              <a:ahLst/>
              <a:cxnLst/>
              <a:rect l="l" t="t" r="r" b="b"/>
              <a:pathLst>
                <a:path w="4857341" h="522025">
                  <a:moveTo>
                    <a:pt x="0" y="0"/>
                  </a:moveTo>
                  <a:lnTo>
                    <a:pt x="4857341" y="0"/>
                  </a:lnTo>
                  <a:lnTo>
                    <a:pt x="4857341" y="522025"/>
                  </a:lnTo>
                  <a:lnTo>
                    <a:pt x="0" y="522025"/>
                  </a:lnTo>
                  <a:close/>
                </a:path>
              </a:pathLst>
            </a:custGeom>
            <a:solidFill>
              <a:srgbClr val="29589A"/>
            </a:solidFill>
          </p:spPr>
          <p:txBody>
            <a:bodyPr/>
            <a:lstStyle/>
            <a:p>
              <a:endParaRPr lang="en-US"/>
            </a:p>
          </p:txBody>
        </p:sp>
        <p:sp>
          <p:nvSpPr>
            <p:cNvPr id="17" name="TextBox 17"/>
            <p:cNvSpPr txBox="1"/>
            <p:nvPr/>
          </p:nvSpPr>
          <p:spPr>
            <a:xfrm>
              <a:off x="0" y="-76200"/>
              <a:ext cx="4857341" cy="598225"/>
            </a:xfrm>
            <a:prstGeom prst="rect">
              <a:avLst/>
            </a:prstGeom>
          </p:spPr>
          <p:txBody>
            <a:bodyPr lIns="50800" tIns="50800" rIns="50800" bIns="50800" rtlCol="0" anchor="ctr"/>
            <a:lstStyle/>
            <a:p>
              <a:pPr algn="ctr">
                <a:lnSpc>
                  <a:spcPts val="3456"/>
                </a:lnSpc>
              </a:pPr>
              <a:endParaRPr/>
            </a:p>
          </p:txBody>
        </p:sp>
      </p:grpSp>
      <p:sp>
        <p:nvSpPr>
          <p:cNvPr id="18" name="AutoShape 18"/>
          <p:cNvSpPr/>
          <p:nvPr/>
        </p:nvSpPr>
        <p:spPr>
          <a:xfrm>
            <a:off x="8145260" y="9281160"/>
            <a:ext cx="4854938" cy="34290"/>
          </a:xfrm>
          <a:prstGeom prst="line">
            <a:avLst/>
          </a:prstGeom>
          <a:ln w="47625" cap="flat">
            <a:solidFill>
              <a:srgbClr val="FFFFFF"/>
            </a:solidFill>
            <a:prstDash val="solid"/>
            <a:headEnd type="none" w="sm" len="sm"/>
            <a:tailEnd type="triangle" w="lg" len="med"/>
          </a:ln>
        </p:spPr>
        <p:txBody>
          <a:bodyPr/>
          <a:lstStyle/>
          <a:p>
            <a:endParaRPr lang="en-US"/>
          </a:p>
        </p:txBody>
      </p:sp>
      <p:sp>
        <p:nvSpPr>
          <p:cNvPr id="19" name="AutoShape 19"/>
          <p:cNvSpPr/>
          <p:nvPr/>
        </p:nvSpPr>
        <p:spPr>
          <a:xfrm flipV="1">
            <a:off x="399034" y="9281160"/>
            <a:ext cx="5102674" cy="34290"/>
          </a:xfrm>
          <a:prstGeom prst="line">
            <a:avLst/>
          </a:prstGeom>
          <a:ln w="47625" cap="flat">
            <a:solidFill>
              <a:srgbClr val="FFFFFF"/>
            </a:solidFill>
            <a:prstDash val="solid"/>
            <a:headEnd type="none" w="sm" len="sm"/>
            <a:tailEnd type="none" w="sm" len="sm"/>
          </a:ln>
        </p:spPr>
        <p:txBody>
          <a:bodyPr/>
          <a:lstStyle/>
          <a:p>
            <a:endParaRPr lang="en-US"/>
          </a:p>
        </p:txBody>
      </p:sp>
      <p:sp>
        <p:nvSpPr>
          <p:cNvPr id="20" name="TextBox 20"/>
          <p:cNvSpPr txBox="1"/>
          <p:nvPr/>
        </p:nvSpPr>
        <p:spPr>
          <a:xfrm>
            <a:off x="14501262" y="8722779"/>
            <a:ext cx="2415835" cy="1011986"/>
          </a:xfrm>
          <a:prstGeom prst="rect">
            <a:avLst/>
          </a:prstGeom>
        </p:spPr>
        <p:txBody>
          <a:bodyPr lIns="0" tIns="0" rIns="0" bIns="0" rtlCol="0" anchor="t">
            <a:spAutoFit/>
          </a:bodyPr>
          <a:lstStyle/>
          <a:p>
            <a:pPr algn="ctr">
              <a:lnSpc>
                <a:spcPts val="4033"/>
              </a:lnSpc>
            </a:pPr>
            <a:r>
              <a:rPr lang="en-US" sz="2688" spc="53">
                <a:solidFill>
                  <a:srgbClr val="FFFFFF"/>
                </a:solidFill>
                <a:latin typeface="Poppins Bold"/>
              </a:rPr>
              <a:t>Marketing </a:t>
            </a:r>
          </a:p>
          <a:p>
            <a:pPr algn="ctr">
              <a:lnSpc>
                <a:spcPts val="4033"/>
              </a:lnSpc>
            </a:pPr>
            <a:r>
              <a:rPr lang="en-US" sz="2688" spc="53">
                <a:solidFill>
                  <a:srgbClr val="FFFFFF"/>
                </a:solidFill>
                <a:latin typeface="Poppins Bold"/>
              </a:rPr>
              <a:t>Services</a:t>
            </a:r>
          </a:p>
        </p:txBody>
      </p:sp>
      <p:sp>
        <p:nvSpPr>
          <p:cNvPr id="21" name="TextBox 21"/>
          <p:cNvSpPr txBox="1"/>
          <p:nvPr/>
        </p:nvSpPr>
        <p:spPr>
          <a:xfrm>
            <a:off x="399034" y="2104111"/>
            <a:ext cx="3594851" cy="1011986"/>
          </a:xfrm>
          <a:prstGeom prst="rect">
            <a:avLst/>
          </a:prstGeom>
        </p:spPr>
        <p:txBody>
          <a:bodyPr lIns="0" tIns="0" rIns="0" bIns="0" rtlCol="0" anchor="t">
            <a:spAutoFit/>
          </a:bodyPr>
          <a:lstStyle/>
          <a:p>
            <a:pPr algn="ctr">
              <a:lnSpc>
                <a:spcPts val="4033"/>
              </a:lnSpc>
            </a:pPr>
            <a:r>
              <a:rPr lang="en-US" sz="2688" spc="53">
                <a:solidFill>
                  <a:srgbClr val="3C592A"/>
                </a:solidFill>
                <a:latin typeface="Poppins Bold"/>
              </a:rPr>
              <a:t>1. Conduct Large Sample Survey</a:t>
            </a:r>
          </a:p>
        </p:txBody>
      </p:sp>
      <p:sp>
        <p:nvSpPr>
          <p:cNvPr id="22" name="TextBox 22"/>
          <p:cNvSpPr txBox="1"/>
          <p:nvPr/>
        </p:nvSpPr>
        <p:spPr>
          <a:xfrm>
            <a:off x="399034" y="5152453"/>
            <a:ext cx="3594851" cy="1740995"/>
          </a:xfrm>
          <a:prstGeom prst="rect">
            <a:avLst/>
          </a:prstGeom>
        </p:spPr>
        <p:txBody>
          <a:bodyPr lIns="0" tIns="0" rIns="0" bIns="0" rtlCol="0" anchor="t">
            <a:spAutoFit/>
          </a:bodyPr>
          <a:lstStyle/>
          <a:p>
            <a:pPr algn="ctr">
              <a:lnSpc>
                <a:spcPts val="3456"/>
              </a:lnSpc>
            </a:pPr>
            <a:r>
              <a:rPr lang="en-US" sz="2304" spc="46">
                <a:solidFill>
                  <a:srgbClr val="191919"/>
                </a:solidFill>
                <a:latin typeface="Poppins"/>
              </a:rPr>
              <a:t>Survey sample pre-matched to national and state consumer databases</a:t>
            </a:r>
          </a:p>
        </p:txBody>
      </p:sp>
      <p:sp>
        <p:nvSpPr>
          <p:cNvPr id="23" name="TextBox 23"/>
          <p:cNvSpPr txBox="1"/>
          <p:nvPr/>
        </p:nvSpPr>
        <p:spPr>
          <a:xfrm>
            <a:off x="5027963" y="2104111"/>
            <a:ext cx="3594851" cy="1011986"/>
          </a:xfrm>
          <a:prstGeom prst="rect">
            <a:avLst/>
          </a:prstGeom>
        </p:spPr>
        <p:txBody>
          <a:bodyPr lIns="0" tIns="0" rIns="0" bIns="0" rtlCol="0" anchor="t">
            <a:spAutoFit/>
          </a:bodyPr>
          <a:lstStyle/>
          <a:p>
            <a:pPr algn="ctr">
              <a:lnSpc>
                <a:spcPts val="4033"/>
              </a:lnSpc>
            </a:pPr>
            <a:r>
              <a:rPr lang="en-US" sz="2688" spc="53">
                <a:solidFill>
                  <a:srgbClr val="3C592A"/>
                </a:solidFill>
                <a:latin typeface="Poppins Bold"/>
              </a:rPr>
              <a:t>2. Build Models &amp; Score Files</a:t>
            </a:r>
          </a:p>
        </p:txBody>
      </p:sp>
      <p:sp>
        <p:nvSpPr>
          <p:cNvPr id="24" name="TextBox 24"/>
          <p:cNvSpPr txBox="1"/>
          <p:nvPr/>
        </p:nvSpPr>
        <p:spPr>
          <a:xfrm>
            <a:off x="5027963" y="5152453"/>
            <a:ext cx="3594851" cy="2179145"/>
          </a:xfrm>
          <a:prstGeom prst="rect">
            <a:avLst/>
          </a:prstGeom>
        </p:spPr>
        <p:txBody>
          <a:bodyPr lIns="0" tIns="0" rIns="0" bIns="0" rtlCol="0" anchor="t">
            <a:spAutoFit/>
          </a:bodyPr>
          <a:lstStyle/>
          <a:p>
            <a:pPr algn="ctr">
              <a:lnSpc>
                <a:spcPts val="3456"/>
              </a:lnSpc>
            </a:pPr>
            <a:r>
              <a:rPr lang="en-US" sz="2304" spc="46">
                <a:solidFill>
                  <a:srgbClr val="191919"/>
                </a:solidFill>
                <a:latin typeface="Poppins"/>
              </a:rPr>
              <a:t>Data scientists create and test predictive models and apply them to individuals in the database</a:t>
            </a:r>
          </a:p>
        </p:txBody>
      </p:sp>
      <p:sp>
        <p:nvSpPr>
          <p:cNvPr id="25" name="TextBox 25"/>
          <p:cNvSpPr txBox="1"/>
          <p:nvPr/>
        </p:nvSpPr>
        <p:spPr>
          <a:xfrm>
            <a:off x="9661039" y="2104111"/>
            <a:ext cx="3594851" cy="507161"/>
          </a:xfrm>
          <a:prstGeom prst="rect">
            <a:avLst/>
          </a:prstGeom>
        </p:spPr>
        <p:txBody>
          <a:bodyPr lIns="0" tIns="0" rIns="0" bIns="0" rtlCol="0" anchor="t">
            <a:spAutoFit/>
          </a:bodyPr>
          <a:lstStyle/>
          <a:p>
            <a:pPr algn="ctr">
              <a:lnSpc>
                <a:spcPts val="4033"/>
              </a:lnSpc>
            </a:pPr>
            <a:r>
              <a:rPr lang="en-US" sz="2688" spc="53">
                <a:solidFill>
                  <a:srgbClr val="3C592A"/>
                </a:solidFill>
                <a:latin typeface="Poppins Bold"/>
              </a:rPr>
              <a:t>3. Create Pipelines</a:t>
            </a:r>
          </a:p>
        </p:txBody>
      </p:sp>
      <p:sp>
        <p:nvSpPr>
          <p:cNvPr id="26" name="TextBox 26"/>
          <p:cNvSpPr txBox="1"/>
          <p:nvPr/>
        </p:nvSpPr>
        <p:spPr>
          <a:xfrm>
            <a:off x="9661039" y="5152453"/>
            <a:ext cx="3594851" cy="1740995"/>
          </a:xfrm>
          <a:prstGeom prst="rect">
            <a:avLst/>
          </a:prstGeom>
        </p:spPr>
        <p:txBody>
          <a:bodyPr lIns="0" tIns="0" rIns="0" bIns="0" rtlCol="0" anchor="t">
            <a:spAutoFit/>
          </a:bodyPr>
          <a:lstStyle/>
          <a:p>
            <a:pPr algn="ctr">
              <a:lnSpc>
                <a:spcPts val="3456"/>
              </a:lnSpc>
            </a:pPr>
            <a:r>
              <a:rPr lang="en-US" sz="2304" spc="46">
                <a:solidFill>
                  <a:srgbClr val="191919"/>
                </a:solidFill>
                <a:latin typeface="Poppins"/>
              </a:rPr>
              <a:t>Create highly refined target audiences based on future Intent to Enroll</a:t>
            </a:r>
          </a:p>
        </p:txBody>
      </p:sp>
      <p:sp>
        <p:nvSpPr>
          <p:cNvPr id="27" name="TextBox 27"/>
          <p:cNvSpPr txBox="1"/>
          <p:nvPr/>
        </p:nvSpPr>
        <p:spPr>
          <a:xfrm>
            <a:off x="14294115" y="2104111"/>
            <a:ext cx="3594851" cy="1011986"/>
          </a:xfrm>
          <a:prstGeom prst="rect">
            <a:avLst/>
          </a:prstGeom>
        </p:spPr>
        <p:txBody>
          <a:bodyPr lIns="0" tIns="0" rIns="0" bIns="0" rtlCol="0" anchor="t">
            <a:spAutoFit/>
          </a:bodyPr>
          <a:lstStyle/>
          <a:p>
            <a:pPr algn="ctr">
              <a:lnSpc>
                <a:spcPts val="4033"/>
              </a:lnSpc>
            </a:pPr>
            <a:r>
              <a:rPr lang="en-US" sz="2688" spc="53">
                <a:solidFill>
                  <a:srgbClr val="3C592A"/>
                </a:solidFill>
                <a:latin typeface="Poppins Bold"/>
              </a:rPr>
              <a:t>4. Activate Campaigns</a:t>
            </a:r>
          </a:p>
        </p:txBody>
      </p:sp>
      <p:sp>
        <p:nvSpPr>
          <p:cNvPr id="28" name="TextBox 28"/>
          <p:cNvSpPr txBox="1"/>
          <p:nvPr/>
        </p:nvSpPr>
        <p:spPr>
          <a:xfrm>
            <a:off x="14294115" y="5152453"/>
            <a:ext cx="3594851" cy="2617295"/>
          </a:xfrm>
          <a:prstGeom prst="rect">
            <a:avLst/>
          </a:prstGeom>
        </p:spPr>
        <p:txBody>
          <a:bodyPr lIns="0" tIns="0" rIns="0" bIns="0" rtlCol="0" anchor="t">
            <a:spAutoFit/>
          </a:bodyPr>
          <a:lstStyle/>
          <a:p>
            <a:pPr algn="ctr">
              <a:lnSpc>
                <a:spcPts val="3456"/>
              </a:lnSpc>
            </a:pPr>
            <a:r>
              <a:rPr lang="en-US" sz="2304" spc="46">
                <a:solidFill>
                  <a:srgbClr val="191919"/>
                </a:solidFill>
                <a:latin typeface="Poppins"/>
              </a:rPr>
              <a:t>Activate outreach campaigns and build communication channels with prospective adult students</a:t>
            </a:r>
          </a:p>
        </p:txBody>
      </p:sp>
      <p:sp>
        <p:nvSpPr>
          <p:cNvPr id="29" name="TextBox 29"/>
          <p:cNvSpPr txBox="1"/>
          <p:nvPr/>
        </p:nvSpPr>
        <p:spPr>
          <a:xfrm>
            <a:off x="5501708" y="8722779"/>
            <a:ext cx="2643552" cy="1011986"/>
          </a:xfrm>
          <a:prstGeom prst="rect">
            <a:avLst/>
          </a:prstGeom>
        </p:spPr>
        <p:txBody>
          <a:bodyPr lIns="0" tIns="0" rIns="0" bIns="0" rtlCol="0" anchor="t">
            <a:spAutoFit/>
          </a:bodyPr>
          <a:lstStyle/>
          <a:p>
            <a:pPr algn="ctr">
              <a:lnSpc>
                <a:spcPts val="4033"/>
              </a:lnSpc>
            </a:pPr>
            <a:r>
              <a:rPr lang="en-US" sz="2688" spc="53">
                <a:solidFill>
                  <a:srgbClr val="FFFFFF"/>
                </a:solidFill>
                <a:latin typeface="Poppins Bold"/>
              </a:rPr>
              <a:t>Predictive Analytics</a:t>
            </a:r>
          </a:p>
        </p:txBody>
      </p:sp>
      <p:sp>
        <p:nvSpPr>
          <p:cNvPr id="30" name="TextBox 30"/>
          <p:cNvSpPr txBox="1"/>
          <p:nvPr/>
        </p:nvSpPr>
        <p:spPr>
          <a:xfrm>
            <a:off x="785007" y="668210"/>
            <a:ext cx="5414367" cy="625729"/>
          </a:xfrm>
          <a:prstGeom prst="rect">
            <a:avLst/>
          </a:prstGeom>
        </p:spPr>
        <p:txBody>
          <a:bodyPr lIns="0" tIns="0" rIns="0" bIns="0" rtlCol="0" anchor="t">
            <a:spAutoFit/>
          </a:bodyPr>
          <a:lstStyle/>
          <a:p>
            <a:pPr algn="ctr">
              <a:lnSpc>
                <a:spcPts val="4885"/>
              </a:lnSpc>
            </a:pPr>
            <a:r>
              <a:rPr lang="en-US" sz="3489">
                <a:solidFill>
                  <a:srgbClr val="29589A"/>
                </a:solidFill>
                <a:latin typeface="Poppins Bold"/>
              </a:rPr>
              <a:t>The College</a:t>
            </a:r>
            <a:r>
              <a:rPr lang="en-US" sz="3489">
                <a:solidFill>
                  <a:srgbClr val="3C592A"/>
                </a:solidFill>
                <a:latin typeface="Poppins Bold Italics"/>
              </a:rPr>
              <a:t>APP</a:t>
            </a:r>
            <a:r>
              <a:rPr lang="en-US" sz="3489">
                <a:solidFill>
                  <a:srgbClr val="29589A"/>
                </a:solidFill>
                <a:latin typeface="Poppins Bold"/>
              </a:rPr>
              <a:t> Process</a:t>
            </a:r>
          </a:p>
        </p:txBody>
      </p:sp>
      <p:sp>
        <p:nvSpPr>
          <p:cNvPr id="31" name="AutoShape 31"/>
          <p:cNvSpPr/>
          <p:nvPr/>
        </p:nvSpPr>
        <p:spPr>
          <a:xfrm>
            <a:off x="13621990" y="9281160"/>
            <a:ext cx="879272" cy="0"/>
          </a:xfrm>
          <a:prstGeom prst="line">
            <a:avLst/>
          </a:prstGeom>
          <a:ln w="47625" cap="flat">
            <a:solidFill>
              <a:srgbClr val="FFFFFF"/>
            </a:solidFill>
            <a:prstDash val="solid"/>
            <a:headEnd type="none" w="sm" len="sm"/>
            <a:tailEnd type="none" w="sm" len="sm"/>
          </a:ln>
        </p:spPr>
        <p:txBody>
          <a:bodyPr/>
          <a:lstStyle/>
          <a:p>
            <a:endParaRPr lang="en-US"/>
          </a:p>
        </p:txBody>
      </p:sp>
      <p:sp>
        <p:nvSpPr>
          <p:cNvPr id="32" name="AutoShape 32"/>
          <p:cNvSpPr/>
          <p:nvPr/>
        </p:nvSpPr>
        <p:spPr>
          <a:xfrm>
            <a:off x="16819664" y="9304972"/>
            <a:ext cx="879272" cy="0"/>
          </a:xfrm>
          <a:prstGeom prst="line">
            <a:avLst/>
          </a:prstGeom>
          <a:ln w="47625" cap="flat">
            <a:solidFill>
              <a:srgbClr val="FFFFFF"/>
            </a:solidFill>
            <a:prstDash val="solid"/>
            <a:headEnd type="none" w="sm" len="sm"/>
            <a:tailEnd type="triangle" w="lg" len="med"/>
          </a:ln>
        </p:spPr>
        <p:txBody>
          <a:bodyPr/>
          <a:lstStyle/>
          <a:p>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Freeform 6"/>
          <p:cNvSpPr/>
          <p:nvPr/>
        </p:nvSpPr>
        <p:spPr>
          <a:xfrm>
            <a:off x="7008804" y="2078821"/>
            <a:ext cx="10271733" cy="5688330"/>
          </a:xfrm>
          <a:custGeom>
            <a:avLst/>
            <a:gdLst/>
            <a:ahLst/>
            <a:cxnLst/>
            <a:rect l="l" t="t" r="r" b="b"/>
            <a:pathLst>
              <a:path w="10271733" h="5688330">
                <a:moveTo>
                  <a:pt x="0" y="0"/>
                </a:moveTo>
                <a:lnTo>
                  <a:pt x="10271733" y="0"/>
                </a:lnTo>
                <a:lnTo>
                  <a:pt x="10271733" y="5688330"/>
                </a:lnTo>
                <a:lnTo>
                  <a:pt x="0" y="5688330"/>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85007" y="668210"/>
            <a:ext cx="10641321"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Personal Level Data on 243+ million adults</a:t>
            </a:r>
          </a:p>
        </p:txBody>
      </p:sp>
      <p:sp>
        <p:nvSpPr>
          <p:cNvPr id="8" name="TextBox 8"/>
          <p:cNvSpPr txBox="1"/>
          <p:nvPr/>
        </p:nvSpPr>
        <p:spPr>
          <a:xfrm>
            <a:off x="785007" y="2012146"/>
            <a:ext cx="5991820" cy="2939415"/>
          </a:xfrm>
          <a:prstGeom prst="rect">
            <a:avLst/>
          </a:prstGeom>
        </p:spPr>
        <p:txBody>
          <a:bodyPr lIns="0" tIns="0" rIns="0" bIns="0" rtlCol="0" anchor="t">
            <a:spAutoFit/>
          </a:bodyPr>
          <a:lstStyle/>
          <a:p>
            <a:pPr>
              <a:lnSpc>
                <a:spcPts val="3359"/>
              </a:lnSpc>
              <a:spcBef>
                <a:spcPct val="0"/>
              </a:spcBef>
            </a:pPr>
            <a:r>
              <a:rPr lang="en-US" sz="2400">
                <a:solidFill>
                  <a:srgbClr val="29589A"/>
                </a:solidFill>
                <a:latin typeface="Poppins Bold"/>
              </a:rPr>
              <a:t>Data fields include:</a:t>
            </a:r>
          </a:p>
          <a:p>
            <a:pPr>
              <a:lnSpc>
                <a:spcPts val="3359"/>
              </a:lnSpc>
              <a:spcBef>
                <a:spcPct val="0"/>
              </a:spcBef>
            </a:pPr>
            <a:r>
              <a:rPr lang="en-US" sz="2400">
                <a:solidFill>
                  <a:srgbClr val="000000"/>
                </a:solidFill>
                <a:latin typeface="Poppins"/>
              </a:rPr>
              <a:t>Detailed person-level demographics</a:t>
            </a:r>
          </a:p>
          <a:p>
            <a:pPr>
              <a:lnSpc>
                <a:spcPts val="3359"/>
              </a:lnSpc>
              <a:spcBef>
                <a:spcPct val="0"/>
              </a:spcBef>
            </a:pPr>
            <a:r>
              <a:rPr lang="en-US" sz="2400">
                <a:solidFill>
                  <a:srgbClr val="000000"/>
                </a:solidFill>
                <a:latin typeface="Poppins"/>
              </a:rPr>
              <a:t>Home address</a:t>
            </a:r>
          </a:p>
          <a:p>
            <a:pPr>
              <a:lnSpc>
                <a:spcPts val="3359"/>
              </a:lnSpc>
              <a:spcBef>
                <a:spcPct val="0"/>
              </a:spcBef>
            </a:pPr>
            <a:r>
              <a:rPr lang="en-US" sz="2400">
                <a:solidFill>
                  <a:srgbClr val="000000"/>
                </a:solidFill>
                <a:latin typeface="Poppins"/>
              </a:rPr>
              <a:t>Phone number </a:t>
            </a:r>
          </a:p>
          <a:p>
            <a:pPr>
              <a:lnSpc>
                <a:spcPts val="3359"/>
              </a:lnSpc>
              <a:spcBef>
                <a:spcPct val="0"/>
              </a:spcBef>
            </a:pPr>
            <a:r>
              <a:rPr lang="en-US" sz="2400">
                <a:solidFill>
                  <a:srgbClr val="000000"/>
                </a:solidFill>
                <a:latin typeface="Poppins"/>
              </a:rPr>
              <a:t>Children in household</a:t>
            </a:r>
          </a:p>
          <a:p>
            <a:pPr>
              <a:lnSpc>
                <a:spcPts val="3359"/>
              </a:lnSpc>
              <a:spcBef>
                <a:spcPct val="0"/>
              </a:spcBef>
            </a:pPr>
            <a:r>
              <a:rPr lang="en-US" sz="2400">
                <a:solidFill>
                  <a:srgbClr val="000000"/>
                </a:solidFill>
                <a:latin typeface="Poppins"/>
              </a:rPr>
              <a:t>Household finances</a:t>
            </a:r>
          </a:p>
          <a:p>
            <a:pPr>
              <a:lnSpc>
                <a:spcPts val="3359"/>
              </a:lnSpc>
              <a:spcBef>
                <a:spcPct val="0"/>
              </a:spcBef>
            </a:pPr>
            <a:r>
              <a:rPr lang="en-US" sz="2400">
                <a:solidFill>
                  <a:srgbClr val="000000"/>
                </a:solidFill>
                <a:latin typeface="Poppins"/>
              </a:rPr>
              <a:t>(over 500+ data fields for each person)</a:t>
            </a:r>
          </a:p>
        </p:txBody>
      </p:sp>
      <p:sp>
        <p:nvSpPr>
          <p:cNvPr id="9" name="TextBox 9"/>
          <p:cNvSpPr txBox="1"/>
          <p:nvPr/>
        </p:nvSpPr>
        <p:spPr>
          <a:xfrm>
            <a:off x="785007" y="5246836"/>
            <a:ext cx="4996011" cy="2520315"/>
          </a:xfrm>
          <a:prstGeom prst="rect">
            <a:avLst/>
          </a:prstGeom>
        </p:spPr>
        <p:txBody>
          <a:bodyPr lIns="0" tIns="0" rIns="0" bIns="0" rtlCol="0" anchor="t">
            <a:spAutoFit/>
          </a:bodyPr>
          <a:lstStyle/>
          <a:p>
            <a:pPr>
              <a:lnSpc>
                <a:spcPts val="3359"/>
              </a:lnSpc>
              <a:spcBef>
                <a:spcPct val="0"/>
              </a:spcBef>
            </a:pPr>
            <a:r>
              <a:rPr lang="en-US" sz="2400">
                <a:solidFill>
                  <a:srgbClr val="29589A"/>
                </a:solidFill>
                <a:latin typeface="Poppins Bold"/>
              </a:rPr>
              <a:t>CollegeAPP Models:</a:t>
            </a:r>
          </a:p>
          <a:p>
            <a:pPr>
              <a:lnSpc>
                <a:spcPts val="3359"/>
              </a:lnSpc>
              <a:spcBef>
                <a:spcPct val="0"/>
              </a:spcBef>
            </a:pPr>
            <a:r>
              <a:rPr lang="en-US" sz="2400">
                <a:solidFill>
                  <a:srgbClr val="000000"/>
                </a:solidFill>
                <a:latin typeface="Poppins"/>
              </a:rPr>
              <a:t>Intent to Enroll</a:t>
            </a:r>
          </a:p>
          <a:p>
            <a:pPr>
              <a:lnSpc>
                <a:spcPts val="3359"/>
              </a:lnSpc>
              <a:spcBef>
                <a:spcPct val="0"/>
              </a:spcBef>
            </a:pPr>
            <a:r>
              <a:rPr lang="en-US" sz="2400">
                <a:solidFill>
                  <a:srgbClr val="000000"/>
                </a:solidFill>
                <a:latin typeface="Poppins"/>
              </a:rPr>
              <a:t>Institutional Preference</a:t>
            </a:r>
          </a:p>
          <a:p>
            <a:pPr>
              <a:lnSpc>
                <a:spcPts val="3359"/>
              </a:lnSpc>
              <a:spcBef>
                <a:spcPct val="0"/>
              </a:spcBef>
            </a:pPr>
            <a:r>
              <a:rPr lang="en-US" sz="2400">
                <a:solidFill>
                  <a:srgbClr val="000000"/>
                </a:solidFill>
                <a:latin typeface="Poppins"/>
              </a:rPr>
              <a:t>Instructional Modality Preference</a:t>
            </a:r>
          </a:p>
          <a:p>
            <a:pPr>
              <a:lnSpc>
                <a:spcPts val="3359"/>
              </a:lnSpc>
              <a:spcBef>
                <a:spcPct val="0"/>
              </a:spcBef>
            </a:pPr>
            <a:r>
              <a:rPr lang="en-US" sz="2400">
                <a:solidFill>
                  <a:srgbClr val="000000"/>
                </a:solidFill>
                <a:latin typeface="Poppins"/>
              </a:rPr>
              <a:t>Job Seeking Intent</a:t>
            </a:r>
          </a:p>
          <a:p>
            <a:pPr>
              <a:lnSpc>
                <a:spcPts val="3359"/>
              </a:lnSpc>
              <a:spcBef>
                <a:spcPct val="0"/>
              </a:spcBef>
            </a:pPr>
            <a:r>
              <a:rPr lang="en-US" sz="2400">
                <a:solidFill>
                  <a:srgbClr val="000000"/>
                </a:solidFill>
                <a:latin typeface="Poppins"/>
              </a:rPr>
              <a:t>Education Attainment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733232" y="2287132"/>
            <a:ext cx="7875442" cy="6936064"/>
            <a:chOff x="0" y="0"/>
            <a:chExt cx="939569" cy="827498"/>
          </a:xfrm>
        </p:grpSpPr>
        <p:sp>
          <p:nvSpPr>
            <p:cNvPr id="7" name="Freeform 7"/>
            <p:cNvSpPr/>
            <p:nvPr/>
          </p:nvSpPr>
          <p:spPr>
            <a:xfrm>
              <a:off x="0" y="0"/>
              <a:ext cx="939569" cy="827498"/>
            </a:xfrm>
            <a:custGeom>
              <a:avLst/>
              <a:gdLst/>
              <a:ahLst/>
              <a:cxnLst/>
              <a:rect l="l" t="t" r="r" b="b"/>
              <a:pathLst>
                <a:path w="939569" h="827498">
                  <a:moveTo>
                    <a:pt x="22610" y="0"/>
                  </a:moveTo>
                  <a:lnTo>
                    <a:pt x="916959" y="0"/>
                  </a:lnTo>
                  <a:cubicBezTo>
                    <a:pt x="929446" y="0"/>
                    <a:pt x="939569" y="10123"/>
                    <a:pt x="939569" y="22610"/>
                  </a:cubicBezTo>
                  <a:lnTo>
                    <a:pt x="939569" y="804888"/>
                  </a:lnTo>
                  <a:cubicBezTo>
                    <a:pt x="939569" y="810884"/>
                    <a:pt x="937187" y="816635"/>
                    <a:pt x="932947" y="820875"/>
                  </a:cubicBezTo>
                  <a:cubicBezTo>
                    <a:pt x="928707" y="825116"/>
                    <a:pt x="922956" y="827498"/>
                    <a:pt x="916959" y="827498"/>
                  </a:cubicBezTo>
                  <a:lnTo>
                    <a:pt x="22610" y="827498"/>
                  </a:lnTo>
                  <a:cubicBezTo>
                    <a:pt x="10123" y="827498"/>
                    <a:pt x="0" y="817375"/>
                    <a:pt x="0" y="804888"/>
                  </a:cubicBezTo>
                  <a:lnTo>
                    <a:pt x="0" y="22610"/>
                  </a:lnTo>
                  <a:cubicBezTo>
                    <a:pt x="0" y="16613"/>
                    <a:pt x="2382" y="10863"/>
                    <a:pt x="6622" y="6622"/>
                  </a:cubicBezTo>
                  <a:cubicBezTo>
                    <a:pt x="10863" y="2382"/>
                    <a:pt x="16613" y="0"/>
                    <a:pt x="22610" y="0"/>
                  </a:cubicBezTo>
                  <a:close/>
                </a:path>
              </a:pathLst>
            </a:custGeom>
            <a:blipFill>
              <a:blip r:embed="rId4"/>
              <a:stretch>
                <a:fillRect t="-1408" b="-1408"/>
              </a:stretch>
            </a:blipFill>
          </p:spPr>
          <p:txBody>
            <a:bodyPr/>
            <a:lstStyle/>
            <a:p>
              <a:endParaRPr lang="en-US"/>
            </a:p>
          </p:txBody>
        </p:sp>
      </p:grpSp>
      <p:sp>
        <p:nvSpPr>
          <p:cNvPr id="8" name="TextBox 8"/>
          <p:cNvSpPr txBox="1"/>
          <p:nvPr/>
        </p:nvSpPr>
        <p:spPr>
          <a:xfrm>
            <a:off x="733232" y="669538"/>
            <a:ext cx="9592951"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Michigan: Using the College</a:t>
            </a:r>
            <a:r>
              <a:rPr lang="en-US" sz="3489">
                <a:solidFill>
                  <a:srgbClr val="3C592A"/>
                </a:solidFill>
                <a:latin typeface="Poppins Bold Italics"/>
              </a:rPr>
              <a:t>APP</a:t>
            </a:r>
            <a:r>
              <a:rPr lang="en-US" sz="3489">
                <a:solidFill>
                  <a:srgbClr val="29589A"/>
                </a:solidFill>
                <a:latin typeface="Poppins Bold"/>
              </a:rPr>
              <a:t> Models</a:t>
            </a:r>
          </a:p>
        </p:txBody>
      </p:sp>
      <p:sp>
        <p:nvSpPr>
          <p:cNvPr id="9" name="TextBox 9"/>
          <p:cNvSpPr txBox="1"/>
          <p:nvPr/>
        </p:nvSpPr>
        <p:spPr>
          <a:xfrm>
            <a:off x="9144000" y="3215695"/>
            <a:ext cx="8101374" cy="5347334"/>
          </a:xfrm>
          <a:prstGeom prst="rect">
            <a:avLst/>
          </a:prstGeom>
        </p:spPr>
        <p:txBody>
          <a:bodyPr lIns="0" tIns="0" rIns="0" bIns="0" rtlCol="0" anchor="t">
            <a:spAutoFit/>
          </a:bodyPr>
          <a:lstStyle/>
          <a:p>
            <a:pPr>
              <a:lnSpc>
                <a:spcPts val="2399"/>
              </a:lnSpc>
            </a:pPr>
            <a:r>
              <a:rPr lang="en-US" sz="2399">
                <a:solidFill>
                  <a:srgbClr val="000000"/>
                </a:solidFill>
                <a:latin typeface="Poppins"/>
              </a:rPr>
              <a:t>Number of Adults with Intent to Enroll in the next two years: </a:t>
            </a:r>
            <a:r>
              <a:rPr lang="en-US" sz="2399">
                <a:solidFill>
                  <a:srgbClr val="000000"/>
                </a:solidFill>
                <a:latin typeface="Poppins Bold"/>
              </a:rPr>
              <a:t>2,375,879</a:t>
            </a:r>
          </a:p>
          <a:p>
            <a:pPr>
              <a:lnSpc>
                <a:spcPts val="2399"/>
              </a:lnSpc>
            </a:pPr>
            <a:endParaRPr lang="en-US" sz="2399">
              <a:solidFill>
                <a:srgbClr val="000000"/>
              </a:solidFill>
              <a:latin typeface="Poppins Bold"/>
            </a:endParaRPr>
          </a:p>
          <a:p>
            <a:pPr>
              <a:lnSpc>
                <a:spcPts val="2399"/>
              </a:lnSpc>
            </a:pPr>
            <a:r>
              <a:rPr lang="en-US" sz="2399">
                <a:solidFill>
                  <a:srgbClr val="000000"/>
                </a:solidFill>
                <a:latin typeface="Poppins"/>
              </a:rPr>
              <a:t>Interested in attending a university or 4-year school: </a:t>
            </a:r>
            <a:r>
              <a:rPr lang="en-US" sz="2399">
                <a:solidFill>
                  <a:srgbClr val="000000"/>
                </a:solidFill>
                <a:latin typeface="Poppins Bold"/>
              </a:rPr>
              <a:t>833,976</a:t>
            </a:r>
          </a:p>
          <a:p>
            <a:pPr>
              <a:lnSpc>
                <a:spcPts val="2399"/>
              </a:lnSpc>
            </a:pPr>
            <a:endParaRPr lang="en-US" sz="2399">
              <a:solidFill>
                <a:srgbClr val="000000"/>
              </a:solidFill>
              <a:latin typeface="Poppins Bold"/>
            </a:endParaRPr>
          </a:p>
          <a:p>
            <a:pPr>
              <a:lnSpc>
                <a:spcPts val="2399"/>
              </a:lnSpc>
            </a:pPr>
            <a:r>
              <a:rPr lang="en-US" sz="2399">
                <a:solidFill>
                  <a:srgbClr val="000000"/>
                </a:solidFill>
                <a:latin typeface="Poppins"/>
              </a:rPr>
              <a:t>Interested in attending a community college: </a:t>
            </a:r>
          </a:p>
          <a:p>
            <a:pPr>
              <a:lnSpc>
                <a:spcPts val="2399"/>
              </a:lnSpc>
            </a:pPr>
            <a:r>
              <a:rPr lang="en-US" sz="2399">
                <a:solidFill>
                  <a:srgbClr val="000000"/>
                </a:solidFill>
                <a:latin typeface="Poppins Bold"/>
              </a:rPr>
              <a:t>619,795</a:t>
            </a:r>
          </a:p>
          <a:p>
            <a:pPr>
              <a:lnSpc>
                <a:spcPts val="2399"/>
              </a:lnSpc>
            </a:pPr>
            <a:endParaRPr lang="en-US" sz="2399">
              <a:solidFill>
                <a:srgbClr val="000000"/>
              </a:solidFill>
              <a:latin typeface="Poppins Bold"/>
            </a:endParaRPr>
          </a:p>
          <a:p>
            <a:pPr>
              <a:lnSpc>
                <a:spcPts val="2399"/>
              </a:lnSpc>
            </a:pPr>
            <a:r>
              <a:rPr lang="en-US" sz="2399">
                <a:solidFill>
                  <a:srgbClr val="000000"/>
                </a:solidFill>
                <a:latin typeface="Poppins"/>
              </a:rPr>
              <a:t>Interested in Hybrid Education: </a:t>
            </a:r>
          </a:p>
          <a:p>
            <a:pPr>
              <a:lnSpc>
                <a:spcPts val="2399"/>
              </a:lnSpc>
            </a:pPr>
            <a:r>
              <a:rPr lang="en-US" sz="2399">
                <a:solidFill>
                  <a:srgbClr val="000000"/>
                </a:solidFill>
                <a:latin typeface="Poppins Bold"/>
              </a:rPr>
              <a:t>2,129,649</a:t>
            </a:r>
          </a:p>
          <a:p>
            <a:pPr>
              <a:lnSpc>
                <a:spcPts val="2399"/>
              </a:lnSpc>
            </a:pPr>
            <a:endParaRPr lang="en-US" sz="2399">
              <a:solidFill>
                <a:srgbClr val="000000"/>
              </a:solidFill>
              <a:latin typeface="Poppins Bold"/>
            </a:endParaRPr>
          </a:p>
          <a:p>
            <a:pPr>
              <a:lnSpc>
                <a:spcPts val="2399"/>
              </a:lnSpc>
            </a:pPr>
            <a:r>
              <a:rPr lang="en-US" sz="2399">
                <a:solidFill>
                  <a:srgbClr val="000000"/>
                </a:solidFill>
                <a:latin typeface="Poppins"/>
              </a:rPr>
              <a:t>Interested in Online Education: </a:t>
            </a:r>
          </a:p>
          <a:p>
            <a:pPr>
              <a:lnSpc>
                <a:spcPts val="2399"/>
              </a:lnSpc>
            </a:pPr>
            <a:r>
              <a:rPr lang="en-US" sz="2399">
                <a:solidFill>
                  <a:srgbClr val="000000"/>
                </a:solidFill>
                <a:latin typeface="Poppins Bold"/>
              </a:rPr>
              <a:t>2,235,416</a:t>
            </a:r>
          </a:p>
          <a:p>
            <a:pPr>
              <a:lnSpc>
                <a:spcPts val="2399"/>
              </a:lnSpc>
            </a:pPr>
            <a:endParaRPr lang="en-US" sz="2399">
              <a:solidFill>
                <a:srgbClr val="000000"/>
              </a:solidFill>
              <a:latin typeface="Poppins Bold"/>
            </a:endParaRPr>
          </a:p>
          <a:p>
            <a:pPr>
              <a:lnSpc>
                <a:spcPts val="2399"/>
              </a:lnSpc>
            </a:pPr>
            <a:r>
              <a:rPr lang="en-US" sz="2399">
                <a:solidFill>
                  <a:srgbClr val="000000"/>
                </a:solidFill>
                <a:latin typeface="Poppins"/>
              </a:rPr>
              <a:t>Intend to seek a new job in the next year: </a:t>
            </a:r>
          </a:p>
          <a:p>
            <a:pPr>
              <a:lnSpc>
                <a:spcPts val="2399"/>
              </a:lnSpc>
            </a:pPr>
            <a:r>
              <a:rPr lang="en-US" sz="2399">
                <a:solidFill>
                  <a:srgbClr val="000000"/>
                </a:solidFill>
                <a:latin typeface="Poppins Bold"/>
              </a:rPr>
              <a:t>2,502,520 </a:t>
            </a:r>
          </a:p>
          <a:p>
            <a:pPr>
              <a:lnSpc>
                <a:spcPts val="2399"/>
              </a:lnSpc>
            </a:pPr>
            <a:endParaRPr lang="en-US" sz="2399">
              <a:solidFill>
                <a:srgbClr val="000000"/>
              </a:solidFill>
              <a:latin typeface="Poppins Bold"/>
            </a:endParaRPr>
          </a:p>
        </p:txBody>
      </p:sp>
      <p:sp>
        <p:nvSpPr>
          <p:cNvPr id="10" name="TextBox 10"/>
          <p:cNvSpPr txBox="1"/>
          <p:nvPr/>
        </p:nvSpPr>
        <p:spPr>
          <a:xfrm>
            <a:off x="8873248" y="2201407"/>
            <a:ext cx="6660359" cy="525531"/>
          </a:xfrm>
          <a:prstGeom prst="rect">
            <a:avLst/>
          </a:prstGeom>
        </p:spPr>
        <p:txBody>
          <a:bodyPr lIns="0" tIns="0" rIns="0" bIns="0" rtlCol="0" anchor="t">
            <a:spAutoFit/>
          </a:bodyPr>
          <a:lstStyle/>
          <a:p>
            <a:pPr>
              <a:lnSpc>
                <a:spcPts val="4108"/>
              </a:lnSpc>
            </a:pPr>
            <a:r>
              <a:rPr lang="en-US" sz="2934">
                <a:solidFill>
                  <a:srgbClr val="3C592A"/>
                </a:solidFill>
                <a:latin typeface="Poppins Bold"/>
              </a:rPr>
              <a:t>Total Number of Adults: 9,430,192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815679"/>
            <a:chOff x="0" y="0"/>
            <a:chExt cx="4816593" cy="214829"/>
          </a:xfrm>
        </p:grpSpPr>
        <p:sp>
          <p:nvSpPr>
            <p:cNvPr id="3" name="Freeform 3"/>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4" name="TextBox 4"/>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Freeform 6"/>
          <p:cNvSpPr/>
          <p:nvPr/>
        </p:nvSpPr>
        <p:spPr>
          <a:xfrm>
            <a:off x="7813917" y="4763227"/>
            <a:ext cx="2513925" cy="2513925"/>
          </a:xfrm>
          <a:custGeom>
            <a:avLst/>
            <a:gdLst/>
            <a:ahLst/>
            <a:cxnLst/>
            <a:rect l="l" t="t" r="r" b="b"/>
            <a:pathLst>
              <a:path w="2513925" h="2513925">
                <a:moveTo>
                  <a:pt x="0" y="0"/>
                </a:moveTo>
                <a:lnTo>
                  <a:pt x="2513925" y="0"/>
                </a:lnTo>
                <a:lnTo>
                  <a:pt x="2513925" y="2513925"/>
                </a:lnTo>
                <a:lnTo>
                  <a:pt x="0" y="25139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347545" y="2942521"/>
            <a:ext cx="11446669" cy="1278357"/>
          </a:xfrm>
          <a:prstGeom prst="rect">
            <a:avLst/>
          </a:prstGeom>
        </p:spPr>
        <p:txBody>
          <a:bodyPr lIns="0" tIns="0" rIns="0" bIns="0" rtlCol="0" anchor="t">
            <a:spAutoFit/>
          </a:bodyPr>
          <a:lstStyle/>
          <a:p>
            <a:pPr algn="ctr">
              <a:lnSpc>
                <a:spcPts val="9864"/>
              </a:lnSpc>
            </a:pPr>
            <a:r>
              <a:rPr lang="en-US" sz="7045">
                <a:solidFill>
                  <a:srgbClr val="29589A"/>
                </a:solidFill>
                <a:latin typeface="Poppins Bold"/>
              </a:rPr>
              <a:t>Marketing Best Practices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720921" y="669538"/>
            <a:ext cx="8730859" cy="625733"/>
          </a:xfrm>
          <a:prstGeom prst="rect">
            <a:avLst/>
          </a:prstGeom>
        </p:spPr>
        <p:txBody>
          <a:bodyPr lIns="0" tIns="0" rIns="0" bIns="0" rtlCol="0" anchor="t">
            <a:spAutoFit/>
          </a:bodyPr>
          <a:lstStyle/>
          <a:p>
            <a:pPr>
              <a:lnSpc>
                <a:spcPts val="4885"/>
              </a:lnSpc>
            </a:pPr>
            <a:r>
              <a:rPr lang="en-US" sz="3489">
                <a:solidFill>
                  <a:srgbClr val="29589A"/>
                </a:solidFill>
                <a:latin typeface="Poppins Bold"/>
              </a:rPr>
              <a:t>Best Practices: Using College</a:t>
            </a:r>
            <a:r>
              <a:rPr lang="en-US" sz="3489">
                <a:solidFill>
                  <a:srgbClr val="3C592A"/>
                </a:solidFill>
                <a:latin typeface="Poppins Bold Italics"/>
              </a:rPr>
              <a:t>APP</a:t>
            </a:r>
            <a:r>
              <a:rPr lang="en-US" sz="3489">
                <a:solidFill>
                  <a:srgbClr val="29589A"/>
                </a:solidFill>
                <a:latin typeface="Poppins Bold"/>
              </a:rPr>
              <a:t> Data</a:t>
            </a:r>
          </a:p>
        </p:txBody>
      </p:sp>
      <p:sp>
        <p:nvSpPr>
          <p:cNvPr id="7" name="TextBox 7"/>
          <p:cNvSpPr txBox="1"/>
          <p:nvPr/>
        </p:nvSpPr>
        <p:spPr>
          <a:xfrm>
            <a:off x="720921" y="1487481"/>
            <a:ext cx="3501679"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Media Placement</a:t>
            </a:r>
          </a:p>
        </p:txBody>
      </p:sp>
      <p:sp>
        <p:nvSpPr>
          <p:cNvPr id="8" name="Freeform 8"/>
          <p:cNvSpPr/>
          <p:nvPr/>
        </p:nvSpPr>
        <p:spPr>
          <a:xfrm>
            <a:off x="4117498" y="1531698"/>
            <a:ext cx="465688" cy="465688"/>
          </a:xfrm>
          <a:custGeom>
            <a:avLst/>
            <a:gdLst/>
            <a:ahLst/>
            <a:cxnLst/>
            <a:rect l="l" t="t" r="r" b="b"/>
            <a:pathLst>
              <a:path w="465688" h="465688">
                <a:moveTo>
                  <a:pt x="0" y="0"/>
                </a:moveTo>
                <a:lnTo>
                  <a:pt x="465687" y="0"/>
                </a:lnTo>
                <a:lnTo>
                  <a:pt x="465687" y="465687"/>
                </a:lnTo>
                <a:lnTo>
                  <a:pt x="0" y="4656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4789715" y="1531698"/>
            <a:ext cx="465688" cy="465688"/>
          </a:xfrm>
          <a:custGeom>
            <a:avLst/>
            <a:gdLst/>
            <a:ahLst/>
            <a:cxnLst/>
            <a:rect l="l" t="t" r="r" b="b"/>
            <a:pathLst>
              <a:path w="465688" h="465688">
                <a:moveTo>
                  <a:pt x="0" y="0"/>
                </a:moveTo>
                <a:lnTo>
                  <a:pt x="465687" y="0"/>
                </a:lnTo>
                <a:lnTo>
                  <a:pt x="465687" y="465687"/>
                </a:lnTo>
                <a:lnTo>
                  <a:pt x="0" y="465687"/>
                </a:lnTo>
                <a:lnTo>
                  <a:pt x="0" y="0"/>
                </a:lnTo>
                <a:close/>
              </a:path>
            </a:pathLst>
          </a:custGeom>
          <a:blipFill>
            <a:blip r:embed="rId5"/>
            <a:stretch>
              <a:fillRect/>
            </a:stretch>
          </a:blipFill>
        </p:spPr>
        <p:txBody>
          <a:bodyPr/>
          <a:lstStyle/>
          <a:p>
            <a:endParaRPr lang="en-US"/>
          </a:p>
        </p:txBody>
      </p:sp>
      <p:sp>
        <p:nvSpPr>
          <p:cNvPr id="10" name="Freeform 10"/>
          <p:cNvSpPr/>
          <p:nvPr/>
        </p:nvSpPr>
        <p:spPr>
          <a:xfrm>
            <a:off x="5468926" y="1531698"/>
            <a:ext cx="465688" cy="465688"/>
          </a:xfrm>
          <a:custGeom>
            <a:avLst/>
            <a:gdLst/>
            <a:ahLst/>
            <a:cxnLst/>
            <a:rect l="l" t="t" r="r" b="b"/>
            <a:pathLst>
              <a:path w="465688" h="465688">
                <a:moveTo>
                  <a:pt x="0" y="0"/>
                </a:moveTo>
                <a:lnTo>
                  <a:pt x="465688" y="0"/>
                </a:lnTo>
                <a:lnTo>
                  <a:pt x="465688" y="465687"/>
                </a:lnTo>
                <a:lnTo>
                  <a:pt x="0" y="4656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161941" y="2055323"/>
            <a:ext cx="7204216" cy="1263015"/>
          </a:xfrm>
          <a:prstGeom prst="rect">
            <a:avLst/>
          </a:prstGeom>
        </p:spPr>
        <p:txBody>
          <a:bodyPr lIns="0" tIns="0" rIns="0" bIns="0" rtlCol="0" anchor="t">
            <a:spAutoFit/>
          </a:bodyPr>
          <a:lstStyle/>
          <a:p>
            <a:pPr>
              <a:lnSpc>
                <a:spcPts val="3359"/>
              </a:lnSpc>
            </a:pPr>
            <a:r>
              <a:rPr lang="en-US" sz="2400">
                <a:solidFill>
                  <a:srgbClr val="000000"/>
                </a:solidFill>
                <a:latin typeface="Poppins"/>
              </a:rPr>
              <a:t>Provides the highest ROI for our clients</a:t>
            </a:r>
          </a:p>
          <a:p>
            <a:pPr>
              <a:lnSpc>
                <a:spcPts val="3359"/>
              </a:lnSpc>
            </a:pPr>
            <a:r>
              <a:rPr lang="en-US" sz="2400">
                <a:solidFill>
                  <a:srgbClr val="000000"/>
                </a:solidFill>
                <a:latin typeface="Poppins"/>
              </a:rPr>
              <a:t>Upload College</a:t>
            </a:r>
            <a:r>
              <a:rPr lang="en-US" sz="2400">
                <a:solidFill>
                  <a:srgbClr val="000000"/>
                </a:solidFill>
                <a:latin typeface="Poppins Italics"/>
              </a:rPr>
              <a:t>APP</a:t>
            </a:r>
            <a:r>
              <a:rPr lang="en-US" sz="2400">
                <a:solidFill>
                  <a:srgbClr val="000000"/>
                </a:solidFill>
                <a:latin typeface="Poppins"/>
              </a:rPr>
              <a:t> audiences to Facebook/Instagram (Meta) and LinkedIn</a:t>
            </a:r>
          </a:p>
        </p:txBody>
      </p:sp>
      <p:sp>
        <p:nvSpPr>
          <p:cNvPr id="12" name="Freeform 12"/>
          <p:cNvSpPr/>
          <p:nvPr/>
        </p:nvSpPr>
        <p:spPr>
          <a:xfrm>
            <a:off x="2816042" y="3775538"/>
            <a:ext cx="472232" cy="495781"/>
          </a:xfrm>
          <a:custGeom>
            <a:avLst/>
            <a:gdLst/>
            <a:ahLst/>
            <a:cxnLst/>
            <a:rect l="l" t="t" r="r" b="b"/>
            <a:pathLst>
              <a:path w="472232" h="495781">
                <a:moveTo>
                  <a:pt x="0" y="0"/>
                </a:moveTo>
                <a:lnTo>
                  <a:pt x="472232" y="0"/>
                </a:lnTo>
                <a:lnTo>
                  <a:pt x="472232" y="495781"/>
                </a:lnTo>
                <a:lnTo>
                  <a:pt x="0" y="4957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720921" y="3761414"/>
            <a:ext cx="2095122"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Direct Mail</a:t>
            </a:r>
          </a:p>
        </p:txBody>
      </p:sp>
      <p:sp>
        <p:nvSpPr>
          <p:cNvPr id="14" name="TextBox 14"/>
          <p:cNvSpPr txBox="1"/>
          <p:nvPr/>
        </p:nvSpPr>
        <p:spPr>
          <a:xfrm>
            <a:off x="1161941" y="4328469"/>
            <a:ext cx="7204216" cy="2101215"/>
          </a:xfrm>
          <a:prstGeom prst="rect">
            <a:avLst/>
          </a:prstGeom>
        </p:spPr>
        <p:txBody>
          <a:bodyPr lIns="0" tIns="0" rIns="0" bIns="0" rtlCol="0" anchor="t">
            <a:spAutoFit/>
          </a:bodyPr>
          <a:lstStyle/>
          <a:p>
            <a:pPr>
              <a:lnSpc>
                <a:spcPts val="3360"/>
              </a:lnSpc>
            </a:pPr>
            <a:r>
              <a:rPr lang="en-US" sz="2400">
                <a:solidFill>
                  <a:srgbClr val="000000"/>
                </a:solidFill>
                <a:latin typeface="Poppins"/>
              </a:rPr>
              <a:t>Export lists ready for a mail house</a:t>
            </a:r>
          </a:p>
          <a:p>
            <a:pPr>
              <a:lnSpc>
                <a:spcPts val="3360"/>
              </a:lnSpc>
            </a:pPr>
            <a:r>
              <a:rPr lang="en-US" sz="2400">
                <a:solidFill>
                  <a:srgbClr val="000000"/>
                </a:solidFill>
                <a:latin typeface="Poppins"/>
              </a:rPr>
              <a:t>Using our person-level models in combination with other filters, such as primary language, reduces mail costs by targeting only people with high probability of intent to enroll. </a:t>
            </a:r>
          </a:p>
        </p:txBody>
      </p:sp>
      <p:sp>
        <p:nvSpPr>
          <p:cNvPr id="15" name="Freeform 15"/>
          <p:cNvSpPr/>
          <p:nvPr/>
        </p:nvSpPr>
        <p:spPr>
          <a:xfrm rot="-5400000">
            <a:off x="893583" y="4515653"/>
            <a:ext cx="223198" cy="127502"/>
          </a:xfrm>
          <a:custGeom>
            <a:avLst/>
            <a:gdLst/>
            <a:ahLst/>
            <a:cxnLst/>
            <a:rect l="l" t="t" r="r" b="b"/>
            <a:pathLst>
              <a:path w="223198" h="127502">
                <a:moveTo>
                  <a:pt x="0" y="0"/>
                </a:moveTo>
                <a:lnTo>
                  <a:pt x="223197" y="0"/>
                </a:lnTo>
                <a:lnTo>
                  <a:pt x="223197" y="127501"/>
                </a:lnTo>
                <a:lnTo>
                  <a:pt x="0" y="127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5400000">
            <a:off x="893583" y="4929563"/>
            <a:ext cx="223198" cy="127502"/>
          </a:xfrm>
          <a:custGeom>
            <a:avLst/>
            <a:gdLst/>
            <a:ahLst/>
            <a:cxnLst/>
            <a:rect l="l" t="t" r="r" b="b"/>
            <a:pathLst>
              <a:path w="223198" h="127502">
                <a:moveTo>
                  <a:pt x="0" y="0"/>
                </a:moveTo>
                <a:lnTo>
                  <a:pt x="223197" y="0"/>
                </a:lnTo>
                <a:lnTo>
                  <a:pt x="223197" y="127502"/>
                </a:lnTo>
                <a:lnTo>
                  <a:pt x="0" y="1275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rot="-5400000">
            <a:off x="893583" y="2252667"/>
            <a:ext cx="223198" cy="127502"/>
          </a:xfrm>
          <a:custGeom>
            <a:avLst/>
            <a:gdLst/>
            <a:ahLst/>
            <a:cxnLst/>
            <a:rect l="l" t="t" r="r" b="b"/>
            <a:pathLst>
              <a:path w="223198" h="127502">
                <a:moveTo>
                  <a:pt x="0" y="0"/>
                </a:moveTo>
                <a:lnTo>
                  <a:pt x="223197" y="0"/>
                </a:lnTo>
                <a:lnTo>
                  <a:pt x="223197" y="127502"/>
                </a:lnTo>
                <a:lnTo>
                  <a:pt x="0" y="1275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5400000">
            <a:off x="893583" y="2666578"/>
            <a:ext cx="223198" cy="127502"/>
          </a:xfrm>
          <a:custGeom>
            <a:avLst/>
            <a:gdLst/>
            <a:ahLst/>
            <a:cxnLst/>
            <a:rect l="l" t="t" r="r" b="b"/>
            <a:pathLst>
              <a:path w="223198" h="127502">
                <a:moveTo>
                  <a:pt x="0" y="0"/>
                </a:moveTo>
                <a:lnTo>
                  <a:pt x="223197" y="0"/>
                </a:lnTo>
                <a:lnTo>
                  <a:pt x="223197" y="127501"/>
                </a:lnTo>
                <a:lnTo>
                  <a:pt x="0" y="127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TextBox 19"/>
          <p:cNvSpPr txBox="1"/>
          <p:nvPr/>
        </p:nvSpPr>
        <p:spPr>
          <a:xfrm>
            <a:off x="1187838" y="7470449"/>
            <a:ext cx="8115300" cy="1682115"/>
          </a:xfrm>
          <a:prstGeom prst="rect">
            <a:avLst/>
          </a:prstGeom>
        </p:spPr>
        <p:txBody>
          <a:bodyPr lIns="0" tIns="0" rIns="0" bIns="0" rtlCol="0" anchor="t">
            <a:spAutoFit/>
          </a:bodyPr>
          <a:lstStyle/>
          <a:p>
            <a:pPr>
              <a:lnSpc>
                <a:spcPts val="3359"/>
              </a:lnSpc>
              <a:spcBef>
                <a:spcPct val="0"/>
              </a:spcBef>
            </a:pPr>
            <a:r>
              <a:rPr lang="en-US" sz="2400">
                <a:solidFill>
                  <a:srgbClr val="000000"/>
                </a:solidFill>
                <a:latin typeface="Poppins"/>
              </a:rPr>
              <a:t>Segments are matched to individuals and households. This allows us to target for use in display, video, native, streaming audio, and OTT/CTV advertising, among others.</a:t>
            </a:r>
          </a:p>
        </p:txBody>
      </p:sp>
      <p:sp>
        <p:nvSpPr>
          <p:cNvPr id="20" name="TextBox 20"/>
          <p:cNvSpPr txBox="1"/>
          <p:nvPr/>
        </p:nvSpPr>
        <p:spPr>
          <a:xfrm>
            <a:off x="775377" y="6836719"/>
            <a:ext cx="2720456"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Programmatic</a:t>
            </a:r>
          </a:p>
        </p:txBody>
      </p:sp>
      <p:sp>
        <p:nvSpPr>
          <p:cNvPr id="21" name="Freeform 21"/>
          <p:cNvSpPr/>
          <p:nvPr/>
        </p:nvSpPr>
        <p:spPr>
          <a:xfrm>
            <a:off x="4275944" y="6886884"/>
            <a:ext cx="459740" cy="459740"/>
          </a:xfrm>
          <a:custGeom>
            <a:avLst/>
            <a:gdLst/>
            <a:ahLst/>
            <a:cxnLst/>
            <a:rect l="l" t="t" r="r" b="b"/>
            <a:pathLst>
              <a:path w="459740" h="459740">
                <a:moveTo>
                  <a:pt x="0" y="0"/>
                </a:moveTo>
                <a:lnTo>
                  <a:pt x="459740" y="0"/>
                </a:lnTo>
                <a:lnTo>
                  <a:pt x="459740" y="459740"/>
                </a:lnTo>
                <a:lnTo>
                  <a:pt x="0" y="45974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2" name="Freeform 22"/>
          <p:cNvSpPr/>
          <p:nvPr/>
        </p:nvSpPr>
        <p:spPr>
          <a:xfrm>
            <a:off x="3657758" y="6886884"/>
            <a:ext cx="459740" cy="459740"/>
          </a:xfrm>
          <a:custGeom>
            <a:avLst/>
            <a:gdLst/>
            <a:ahLst/>
            <a:cxnLst/>
            <a:rect l="l" t="t" r="r" b="b"/>
            <a:pathLst>
              <a:path w="459740" h="459740">
                <a:moveTo>
                  <a:pt x="0" y="0"/>
                </a:moveTo>
                <a:lnTo>
                  <a:pt x="459740" y="0"/>
                </a:lnTo>
                <a:lnTo>
                  <a:pt x="459740" y="459740"/>
                </a:lnTo>
                <a:lnTo>
                  <a:pt x="0" y="459740"/>
                </a:lnTo>
                <a:lnTo>
                  <a:pt x="0" y="0"/>
                </a:lnTo>
                <a:close/>
              </a:path>
            </a:pathLst>
          </a:custGeom>
          <a:blipFill>
            <a:blip r:embed="rId14"/>
            <a:stretch>
              <a:fillRect/>
            </a:stretch>
          </a:blipFill>
        </p:spPr>
        <p:txBody>
          <a:bodyPr/>
          <a:lstStyle/>
          <a:p>
            <a:endParaRPr lang="en-US"/>
          </a:p>
        </p:txBody>
      </p:sp>
      <p:sp>
        <p:nvSpPr>
          <p:cNvPr id="23" name="Freeform 23"/>
          <p:cNvSpPr/>
          <p:nvPr/>
        </p:nvSpPr>
        <p:spPr>
          <a:xfrm rot="-5400000">
            <a:off x="893583" y="7674498"/>
            <a:ext cx="223198" cy="127502"/>
          </a:xfrm>
          <a:custGeom>
            <a:avLst/>
            <a:gdLst/>
            <a:ahLst/>
            <a:cxnLst/>
            <a:rect l="l" t="t" r="r" b="b"/>
            <a:pathLst>
              <a:path w="223198" h="127502">
                <a:moveTo>
                  <a:pt x="0" y="0"/>
                </a:moveTo>
                <a:lnTo>
                  <a:pt x="223197" y="0"/>
                </a:lnTo>
                <a:lnTo>
                  <a:pt x="223197" y="127502"/>
                </a:lnTo>
                <a:lnTo>
                  <a:pt x="0" y="1275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4" name="Freeform 24"/>
          <p:cNvSpPr/>
          <p:nvPr/>
        </p:nvSpPr>
        <p:spPr>
          <a:xfrm>
            <a:off x="11968293" y="1573206"/>
            <a:ext cx="407883" cy="429351"/>
          </a:xfrm>
          <a:custGeom>
            <a:avLst/>
            <a:gdLst/>
            <a:ahLst/>
            <a:cxnLst/>
            <a:rect l="l" t="t" r="r" b="b"/>
            <a:pathLst>
              <a:path w="407883" h="429351">
                <a:moveTo>
                  <a:pt x="0" y="0"/>
                </a:moveTo>
                <a:lnTo>
                  <a:pt x="407884" y="0"/>
                </a:lnTo>
                <a:lnTo>
                  <a:pt x="407884" y="429350"/>
                </a:lnTo>
                <a:lnTo>
                  <a:pt x="0" y="42935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25" name="TextBox 25"/>
          <p:cNvSpPr txBox="1"/>
          <p:nvPr/>
        </p:nvSpPr>
        <p:spPr>
          <a:xfrm>
            <a:off x="9451779" y="1487481"/>
            <a:ext cx="2516514"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SMS/Texting</a:t>
            </a:r>
          </a:p>
        </p:txBody>
      </p:sp>
      <p:sp>
        <p:nvSpPr>
          <p:cNvPr id="26" name="TextBox 26"/>
          <p:cNvSpPr txBox="1"/>
          <p:nvPr/>
        </p:nvSpPr>
        <p:spPr>
          <a:xfrm>
            <a:off x="9883775" y="2067326"/>
            <a:ext cx="7470297" cy="1682115"/>
          </a:xfrm>
          <a:prstGeom prst="rect">
            <a:avLst/>
          </a:prstGeom>
        </p:spPr>
        <p:txBody>
          <a:bodyPr lIns="0" tIns="0" rIns="0" bIns="0" rtlCol="0" anchor="t">
            <a:spAutoFit/>
          </a:bodyPr>
          <a:lstStyle/>
          <a:p>
            <a:pPr>
              <a:lnSpc>
                <a:spcPts val="3359"/>
              </a:lnSpc>
            </a:pPr>
            <a:r>
              <a:rPr lang="en-US" sz="2400">
                <a:solidFill>
                  <a:srgbClr val="000000"/>
                </a:solidFill>
                <a:latin typeface="Poppins"/>
              </a:rPr>
              <a:t>We don't typically recommend using this approach as a first point of contact. However, </a:t>
            </a:r>
            <a:r>
              <a:rPr lang="en-US" sz="2400">
                <a:solidFill>
                  <a:srgbClr val="000000"/>
                </a:solidFill>
                <a:latin typeface="Poppins Italics"/>
              </a:rPr>
              <a:t>nurturing </a:t>
            </a:r>
            <a:r>
              <a:rPr lang="en-US" sz="2400">
                <a:solidFill>
                  <a:srgbClr val="000000"/>
                </a:solidFill>
                <a:latin typeface="Poppins"/>
              </a:rPr>
              <a:t>your funnel through SMS is a terrific way to increase your conversion rates. </a:t>
            </a:r>
          </a:p>
        </p:txBody>
      </p:sp>
      <p:sp>
        <p:nvSpPr>
          <p:cNvPr id="27" name="Freeform 27"/>
          <p:cNvSpPr/>
          <p:nvPr/>
        </p:nvSpPr>
        <p:spPr>
          <a:xfrm rot="-5400000">
            <a:off x="9569985" y="2270591"/>
            <a:ext cx="223198" cy="127502"/>
          </a:xfrm>
          <a:custGeom>
            <a:avLst/>
            <a:gdLst/>
            <a:ahLst/>
            <a:cxnLst/>
            <a:rect l="l" t="t" r="r" b="b"/>
            <a:pathLst>
              <a:path w="223198" h="127502">
                <a:moveTo>
                  <a:pt x="0" y="0"/>
                </a:moveTo>
                <a:lnTo>
                  <a:pt x="223198" y="0"/>
                </a:lnTo>
                <a:lnTo>
                  <a:pt x="223198" y="127501"/>
                </a:lnTo>
                <a:lnTo>
                  <a:pt x="0" y="127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8" name="TextBox 28"/>
          <p:cNvSpPr txBox="1"/>
          <p:nvPr/>
        </p:nvSpPr>
        <p:spPr>
          <a:xfrm>
            <a:off x="9451779" y="4009064"/>
            <a:ext cx="1258257"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Email</a:t>
            </a:r>
          </a:p>
        </p:txBody>
      </p:sp>
      <p:sp>
        <p:nvSpPr>
          <p:cNvPr id="29" name="Freeform 29"/>
          <p:cNvSpPr/>
          <p:nvPr/>
        </p:nvSpPr>
        <p:spPr>
          <a:xfrm rot="-5400000">
            <a:off x="9569985" y="4846844"/>
            <a:ext cx="223198" cy="127502"/>
          </a:xfrm>
          <a:custGeom>
            <a:avLst/>
            <a:gdLst/>
            <a:ahLst/>
            <a:cxnLst/>
            <a:rect l="l" t="t" r="r" b="b"/>
            <a:pathLst>
              <a:path w="223198" h="127502">
                <a:moveTo>
                  <a:pt x="0" y="0"/>
                </a:moveTo>
                <a:lnTo>
                  <a:pt x="223198" y="0"/>
                </a:lnTo>
                <a:lnTo>
                  <a:pt x="223198" y="127501"/>
                </a:lnTo>
                <a:lnTo>
                  <a:pt x="0" y="1275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0" name="TextBox 30"/>
          <p:cNvSpPr txBox="1"/>
          <p:nvPr/>
        </p:nvSpPr>
        <p:spPr>
          <a:xfrm>
            <a:off x="9907260" y="4624327"/>
            <a:ext cx="7149676" cy="2520315"/>
          </a:xfrm>
          <a:prstGeom prst="rect">
            <a:avLst/>
          </a:prstGeom>
        </p:spPr>
        <p:txBody>
          <a:bodyPr lIns="0" tIns="0" rIns="0" bIns="0" rtlCol="0" anchor="t">
            <a:spAutoFit/>
          </a:bodyPr>
          <a:lstStyle/>
          <a:p>
            <a:pPr>
              <a:lnSpc>
                <a:spcPts val="3359"/>
              </a:lnSpc>
            </a:pPr>
            <a:r>
              <a:rPr lang="en-US" sz="2400">
                <a:solidFill>
                  <a:srgbClr val="000000"/>
                </a:solidFill>
                <a:latin typeface="Poppins"/>
              </a:rPr>
              <a:t>We do not recommend email as a first point of contact. Emails are the most volatile data point in our database.</a:t>
            </a:r>
          </a:p>
          <a:p>
            <a:pPr>
              <a:lnSpc>
                <a:spcPts val="3359"/>
              </a:lnSpc>
            </a:pPr>
            <a:r>
              <a:rPr lang="en-US" sz="2400">
                <a:solidFill>
                  <a:srgbClr val="000000"/>
                </a:solidFill>
                <a:latin typeface="Poppins"/>
              </a:rPr>
              <a:t>Emails can be requested for an additional cost due to a 4-stage email validation process to protect your email reputation.</a:t>
            </a:r>
          </a:p>
        </p:txBody>
      </p:sp>
      <p:sp>
        <p:nvSpPr>
          <p:cNvPr id="31" name="Freeform 31"/>
          <p:cNvSpPr/>
          <p:nvPr/>
        </p:nvSpPr>
        <p:spPr>
          <a:xfrm>
            <a:off x="10651886" y="4035890"/>
            <a:ext cx="470859" cy="470859"/>
          </a:xfrm>
          <a:custGeom>
            <a:avLst/>
            <a:gdLst/>
            <a:ahLst/>
            <a:cxnLst/>
            <a:rect l="l" t="t" r="r" b="b"/>
            <a:pathLst>
              <a:path w="470859" h="470859">
                <a:moveTo>
                  <a:pt x="0" y="0"/>
                </a:moveTo>
                <a:lnTo>
                  <a:pt x="470859" y="0"/>
                </a:lnTo>
                <a:lnTo>
                  <a:pt x="470859" y="470858"/>
                </a:lnTo>
                <a:lnTo>
                  <a:pt x="0" y="470858"/>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32" name="Freeform 32"/>
          <p:cNvSpPr/>
          <p:nvPr/>
        </p:nvSpPr>
        <p:spPr>
          <a:xfrm rot="-5400000">
            <a:off x="9569985" y="6072485"/>
            <a:ext cx="223198" cy="127502"/>
          </a:xfrm>
          <a:custGeom>
            <a:avLst/>
            <a:gdLst/>
            <a:ahLst/>
            <a:cxnLst/>
            <a:rect l="l" t="t" r="r" b="b"/>
            <a:pathLst>
              <a:path w="223198" h="127502">
                <a:moveTo>
                  <a:pt x="0" y="0"/>
                </a:moveTo>
                <a:lnTo>
                  <a:pt x="223198" y="0"/>
                </a:lnTo>
                <a:lnTo>
                  <a:pt x="223198" y="127502"/>
                </a:lnTo>
                <a:lnTo>
                  <a:pt x="0" y="1275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Freeform 6"/>
          <p:cNvSpPr/>
          <p:nvPr/>
        </p:nvSpPr>
        <p:spPr>
          <a:xfrm rot="-5400000">
            <a:off x="1430328" y="2724282"/>
            <a:ext cx="283614" cy="162014"/>
          </a:xfrm>
          <a:custGeom>
            <a:avLst/>
            <a:gdLst/>
            <a:ahLst/>
            <a:cxnLst/>
            <a:rect l="l" t="t" r="r" b="b"/>
            <a:pathLst>
              <a:path w="283614" h="162014">
                <a:moveTo>
                  <a:pt x="0" y="0"/>
                </a:moveTo>
                <a:lnTo>
                  <a:pt x="283613" y="0"/>
                </a:lnTo>
                <a:lnTo>
                  <a:pt x="283613" y="162014"/>
                </a:lnTo>
                <a:lnTo>
                  <a:pt x="0" y="1620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a:off x="1430328" y="3250231"/>
            <a:ext cx="283614" cy="162014"/>
          </a:xfrm>
          <a:custGeom>
            <a:avLst/>
            <a:gdLst/>
            <a:ahLst/>
            <a:cxnLst/>
            <a:rect l="l" t="t" r="r" b="b"/>
            <a:pathLst>
              <a:path w="283614" h="162014">
                <a:moveTo>
                  <a:pt x="0" y="0"/>
                </a:moveTo>
                <a:lnTo>
                  <a:pt x="283613" y="0"/>
                </a:lnTo>
                <a:lnTo>
                  <a:pt x="283613" y="162015"/>
                </a:lnTo>
                <a:lnTo>
                  <a:pt x="0" y="162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a:off x="11478942" y="3086100"/>
            <a:ext cx="4454452" cy="41148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TextBox 9"/>
          <p:cNvSpPr txBox="1"/>
          <p:nvPr/>
        </p:nvSpPr>
        <p:spPr>
          <a:xfrm>
            <a:off x="765374" y="669538"/>
            <a:ext cx="8730859" cy="625733"/>
          </a:xfrm>
          <a:prstGeom prst="rect">
            <a:avLst/>
          </a:prstGeom>
        </p:spPr>
        <p:txBody>
          <a:bodyPr lIns="0" tIns="0" rIns="0" bIns="0" rtlCol="0" anchor="t">
            <a:spAutoFit/>
          </a:bodyPr>
          <a:lstStyle/>
          <a:p>
            <a:pPr>
              <a:lnSpc>
                <a:spcPts val="4885"/>
              </a:lnSpc>
            </a:pPr>
            <a:r>
              <a:rPr lang="en-US" sz="3489">
                <a:solidFill>
                  <a:srgbClr val="29589A"/>
                </a:solidFill>
                <a:latin typeface="Poppins Bold"/>
              </a:rPr>
              <a:t>Establishing a Niche</a:t>
            </a:r>
          </a:p>
        </p:txBody>
      </p:sp>
      <p:sp>
        <p:nvSpPr>
          <p:cNvPr id="10" name="TextBox 10"/>
          <p:cNvSpPr txBox="1"/>
          <p:nvPr/>
        </p:nvSpPr>
        <p:spPr>
          <a:xfrm>
            <a:off x="1771326" y="2472517"/>
            <a:ext cx="8843522" cy="1073352"/>
          </a:xfrm>
          <a:prstGeom prst="rect">
            <a:avLst/>
          </a:prstGeom>
        </p:spPr>
        <p:txBody>
          <a:bodyPr lIns="0" tIns="0" rIns="0" bIns="0" rtlCol="0" anchor="t">
            <a:spAutoFit/>
          </a:bodyPr>
          <a:lstStyle/>
          <a:p>
            <a:pPr>
              <a:lnSpc>
                <a:spcPts val="4269"/>
              </a:lnSpc>
            </a:pPr>
            <a:r>
              <a:rPr lang="en-US" sz="3049">
                <a:solidFill>
                  <a:srgbClr val="000000"/>
                </a:solidFill>
                <a:latin typeface="Poppins"/>
              </a:rPr>
              <a:t>What do we do better than other schools?</a:t>
            </a:r>
          </a:p>
          <a:p>
            <a:pPr>
              <a:lnSpc>
                <a:spcPts val="4269"/>
              </a:lnSpc>
            </a:pPr>
            <a:r>
              <a:rPr lang="en-US" sz="3049">
                <a:solidFill>
                  <a:srgbClr val="000000"/>
                </a:solidFill>
                <a:latin typeface="Poppins"/>
              </a:rPr>
              <a:t>What do we have that they don’t?</a:t>
            </a:r>
          </a:p>
        </p:txBody>
      </p:sp>
      <p:sp>
        <p:nvSpPr>
          <p:cNvPr id="11" name="Freeform 11"/>
          <p:cNvSpPr/>
          <p:nvPr/>
        </p:nvSpPr>
        <p:spPr>
          <a:xfrm>
            <a:off x="355926" y="8569003"/>
            <a:ext cx="1651401" cy="689297"/>
          </a:xfrm>
          <a:custGeom>
            <a:avLst/>
            <a:gdLst/>
            <a:ahLst/>
            <a:cxnLst/>
            <a:rect l="l" t="t" r="r" b="b"/>
            <a:pathLst>
              <a:path w="1651401" h="689297">
                <a:moveTo>
                  <a:pt x="0" y="0"/>
                </a:moveTo>
                <a:lnTo>
                  <a:pt x="1651401" y="0"/>
                </a:lnTo>
                <a:lnTo>
                  <a:pt x="1651401" y="689297"/>
                </a:lnTo>
                <a:lnTo>
                  <a:pt x="0" y="689297"/>
                </a:lnTo>
                <a:lnTo>
                  <a:pt x="0" y="0"/>
                </a:lnTo>
                <a:close/>
              </a:path>
            </a:pathLst>
          </a:custGeom>
          <a:blipFill>
            <a:blip r:embed="rId7"/>
            <a:stretch>
              <a:fillRect/>
            </a:stretch>
          </a:blipFill>
        </p:spPr>
        <p:txBody>
          <a:bodyPr/>
          <a:lstStyle/>
          <a:p>
            <a:endParaRPr lang="en-US"/>
          </a:p>
        </p:txBody>
      </p:sp>
      <p:sp>
        <p:nvSpPr>
          <p:cNvPr id="12" name="TextBox 12"/>
          <p:cNvSpPr txBox="1"/>
          <p:nvPr/>
        </p:nvSpPr>
        <p:spPr>
          <a:xfrm>
            <a:off x="1653141" y="3983355"/>
            <a:ext cx="6316669" cy="1160145"/>
          </a:xfrm>
          <a:prstGeom prst="rect">
            <a:avLst/>
          </a:prstGeom>
        </p:spPr>
        <p:txBody>
          <a:bodyPr lIns="0" tIns="0" rIns="0" bIns="0" rtlCol="0" anchor="t">
            <a:spAutoFit/>
          </a:bodyPr>
          <a:lstStyle/>
          <a:p>
            <a:pPr>
              <a:lnSpc>
                <a:spcPts val="4575"/>
              </a:lnSpc>
              <a:spcBef>
                <a:spcPct val="0"/>
              </a:spcBef>
            </a:pPr>
            <a:r>
              <a:rPr lang="en-US" sz="3050" spc="61">
                <a:solidFill>
                  <a:srgbClr val="3C592A"/>
                </a:solidFill>
                <a:latin typeface="Poppins Bold"/>
              </a:rPr>
              <a:t>Put that in the context of what adults are looking for.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Freeform 6"/>
          <p:cNvSpPr/>
          <p:nvPr/>
        </p:nvSpPr>
        <p:spPr>
          <a:xfrm>
            <a:off x="355926" y="8569003"/>
            <a:ext cx="1651401" cy="689297"/>
          </a:xfrm>
          <a:custGeom>
            <a:avLst/>
            <a:gdLst/>
            <a:ahLst/>
            <a:cxnLst/>
            <a:rect l="l" t="t" r="r" b="b"/>
            <a:pathLst>
              <a:path w="1651401" h="689297">
                <a:moveTo>
                  <a:pt x="0" y="0"/>
                </a:moveTo>
                <a:lnTo>
                  <a:pt x="1651401" y="0"/>
                </a:lnTo>
                <a:lnTo>
                  <a:pt x="1651401" y="689297"/>
                </a:lnTo>
                <a:lnTo>
                  <a:pt x="0" y="689297"/>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765374" y="669538"/>
            <a:ext cx="10917159" cy="625733"/>
          </a:xfrm>
          <a:prstGeom prst="rect">
            <a:avLst/>
          </a:prstGeom>
        </p:spPr>
        <p:txBody>
          <a:bodyPr lIns="0" tIns="0" rIns="0" bIns="0" rtlCol="0" anchor="t">
            <a:spAutoFit/>
          </a:bodyPr>
          <a:lstStyle/>
          <a:p>
            <a:pPr>
              <a:lnSpc>
                <a:spcPts val="4885"/>
              </a:lnSpc>
            </a:pPr>
            <a:r>
              <a:rPr lang="en-US" sz="3489">
                <a:solidFill>
                  <a:srgbClr val="29589A"/>
                </a:solidFill>
                <a:latin typeface="Poppins Bold"/>
              </a:rPr>
              <a:t>Integrated Marketing Communications</a:t>
            </a:r>
          </a:p>
        </p:txBody>
      </p:sp>
      <p:grpSp>
        <p:nvGrpSpPr>
          <p:cNvPr id="8" name="Group 8"/>
          <p:cNvGrpSpPr/>
          <p:nvPr/>
        </p:nvGrpSpPr>
        <p:grpSpPr>
          <a:xfrm>
            <a:off x="2385686" y="1772751"/>
            <a:ext cx="7139526" cy="7238280"/>
            <a:chOff x="0" y="0"/>
            <a:chExt cx="9519368" cy="9651040"/>
          </a:xfrm>
        </p:grpSpPr>
        <p:grpSp>
          <p:nvGrpSpPr>
            <p:cNvPr id="9" name="Group 9"/>
            <p:cNvGrpSpPr/>
            <p:nvPr/>
          </p:nvGrpSpPr>
          <p:grpSpPr>
            <a:xfrm>
              <a:off x="513620" y="758235"/>
              <a:ext cx="8247513" cy="824751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23825" cap="sq">
                <a:solidFill>
                  <a:srgbClr val="29589A"/>
                </a:solidFill>
                <a:prstDash val="solid"/>
                <a:miter/>
              </a:ln>
            </p:spPr>
            <p:txBody>
              <a:bodyPr/>
              <a:lstStyle/>
              <a:p>
                <a:endParaRPr lang="en-US"/>
              </a:p>
            </p:txBody>
          </p:sp>
          <p:sp>
            <p:nvSpPr>
              <p:cNvPr id="11" name="TextBox 11"/>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12" name="Group 12"/>
            <p:cNvGrpSpPr/>
            <p:nvPr/>
          </p:nvGrpSpPr>
          <p:grpSpPr>
            <a:xfrm>
              <a:off x="8002898" y="4301131"/>
              <a:ext cx="1516469" cy="151646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14" name="TextBox 14"/>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15" name="Group 15"/>
            <p:cNvGrpSpPr/>
            <p:nvPr/>
          </p:nvGrpSpPr>
          <p:grpSpPr>
            <a:xfrm>
              <a:off x="0" y="4123757"/>
              <a:ext cx="1516469" cy="151646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17" name="TextBox 17"/>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18" name="Group 18"/>
            <p:cNvGrpSpPr/>
            <p:nvPr/>
          </p:nvGrpSpPr>
          <p:grpSpPr>
            <a:xfrm>
              <a:off x="3879142" y="0"/>
              <a:ext cx="1516469" cy="151646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20" name="TextBox 20"/>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21" name="Group 21"/>
            <p:cNvGrpSpPr/>
            <p:nvPr/>
          </p:nvGrpSpPr>
          <p:grpSpPr>
            <a:xfrm>
              <a:off x="3879142" y="8134570"/>
              <a:ext cx="1516469" cy="151646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23" name="TextBox 23"/>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24" name="Group 24"/>
            <p:cNvGrpSpPr/>
            <p:nvPr/>
          </p:nvGrpSpPr>
          <p:grpSpPr>
            <a:xfrm>
              <a:off x="7392390" y="6319567"/>
              <a:ext cx="1516469" cy="1516469"/>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26" name="TextBox 26"/>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27" name="Group 27"/>
            <p:cNvGrpSpPr/>
            <p:nvPr/>
          </p:nvGrpSpPr>
          <p:grpSpPr>
            <a:xfrm>
              <a:off x="5875921" y="7672006"/>
              <a:ext cx="1516469" cy="151646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29" name="TextBox 29"/>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30" name="Group 30"/>
            <p:cNvGrpSpPr/>
            <p:nvPr/>
          </p:nvGrpSpPr>
          <p:grpSpPr>
            <a:xfrm>
              <a:off x="7392390" y="2013806"/>
              <a:ext cx="1516469" cy="1516469"/>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32" name="TextBox 32"/>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33" name="Group 33"/>
            <p:cNvGrpSpPr/>
            <p:nvPr/>
          </p:nvGrpSpPr>
          <p:grpSpPr>
            <a:xfrm>
              <a:off x="5875921" y="497336"/>
              <a:ext cx="1516469" cy="1516469"/>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35" name="TextBox 35"/>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36" name="Group 36"/>
            <p:cNvGrpSpPr/>
            <p:nvPr/>
          </p:nvGrpSpPr>
          <p:grpSpPr>
            <a:xfrm>
              <a:off x="1878398" y="497336"/>
              <a:ext cx="1516469" cy="1516469"/>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38" name="TextBox 38"/>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39" name="Group 39"/>
            <p:cNvGrpSpPr/>
            <p:nvPr/>
          </p:nvGrpSpPr>
          <p:grpSpPr>
            <a:xfrm>
              <a:off x="361928" y="2013806"/>
              <a:ext cx="1516469" cy="1516469"/>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41" name="TextBox 41"/>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42" name="Group 42"/>
            <p:cNvGrpSpPr/>
            <p:nvPr/>
          </p:nvGrpSpPr>
          <p:grpSpPr>
            <a:xfrm>
              <a:off x="326540" y="6155537"/>
              <a:ext cx="1516469" cy="1516469"/>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44" name="TextBox 44"/>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grpSp>
          <p:nvGrpSpPr>
            <p:cNvPr id="45" name="Group 45"/>
            <p:cNvGrpSpPr/>
            <p:nvPr/>
          </p:nvGrpSpPr>
          <p:grpSpPr>
            <a:xfrm>
              <a:off x="1670766" y="7672006"/>
              <a:ext cx="1516469" cy="1516469"/>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47" name="TextBox 47"/>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sp>
          <p:nvSpPr>
            <p:cNvPr id="48" name="Freeform 48"/>
            <p:cNvSpPr/>
            <p:nvPr/>
          </p:nvSpPr>
          <p:spPr>
            <a:xfrm>
              <a:off x="2356459" y="696621"/>
              <a:ext cx="560348" cy="1117901"/>
            </a:xfrm>
            <a:custGeom>
              <a:avLst/>
              <a:gdLst/>
              <a:ahLst/>
              <a:cxnLst/>
              <a:rect l="l" t="t" r="r" b="b"/>
              <a:pathLst>
                <a:path w="560348" h="1117901">
                  <a:moveTo>
                    <a:pt x="0" y="0"/>
                  </a:moveTo>
                  <a:lnTo>
                    <a:pt x="560347" y="0"/>
                  </a:lnTo>
                  <a:lnTo>
                    <a:pt x="560347" y="1117901"/>
                  </a:lnTo>
                  <a:lnTo>
                    <a:pt x="0" y="11179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9" name="Freeform 49"/>
            <p:cNvSpPr/>
            <p:nvPr/>
          </p:nvSpPr>
          <p:spPr>
            <a:xfrm>
              <a:off x="4091310" y="351532"/>
              <a:ext cx="1088168" cy="813406"/>
            </a:xfrm>
            <a:custGeom>
              <a:avLst/>
              <a:gdLst/>
              <a:ahLst/>
              <a:cxnLst/>
              <a:rect l="l" t="t" r="r" b="b"/>
              <a:pathLst>
                <a:path w="1088168" h="813406">
                  <a:moveTo>
                    <a:pt x="0" y="0"/>
                  </a:moveTo>
                  <a:lnTo>
                    <a:pt x="1088168" y="0"/>
                  </a:lnTo>
                  <a:lnTo>
                    <a:pt x="1088168" y="813406"/>
                  </a:lnTo>
                  <a:lnTo>
                    <a:pt x="0" y="81340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0" name="Freeform 50"/>
            <p:cNvSpPr/>
            <p:nvPr/>
          </p:nvSpPr>
          <p:spPr>
            <a:xfrm>
              <a:off x="6200600" y="853449"/>
              <a:ext cx="867111" cy="804245"/>
            </a:xfrm>
            <a:custGeom>
              <a:avLst/>
              <a:gdLst/>
              <a:ahLst/>
              <a:cxnLst/>
              <a:rect l="l" t="t" r="r" b="b"/>
              <a:pathLst>
                <a:path w="867111" h="804245">
                  <a:moveTo>
                    <a:pt x="0" y="0"/>
                  </a:moveTo>
                  <a:lnTo>
                    <a:pt x="867111" y="0"/>
                  </a:lnTo>
                  <a:lnTo>
                    <a:pt x="867111" y="804245"/>
                  </a:lnTo>
                  <a:lnTo>
                    <a:pt x="0" y="8042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1" name="Freeform 51"/>
            <p:cNvSpPr/>
            <p:nvPr/>
          </p:nvSpPr>
          <p:spPr>
            <a:xfrm>
              <a:off x="7699527" y="2441611"/>
              <a:ext cx="902197" cy="660859"/>
            </a:xfrm>
            <a:custGeom>
              <a:avLst/>
              <a:gdLst/>
              <a:ahLst/>
              <a:cxnLst/>
              <a:rect l="l" t="t" r="r" b="b"/>
              <a:pathLst>
                <a:path w="902197" h="660859">
                  <a:moveTo>
                    <a:pt x="0" y="0"/>
                  </a:moveTo>
                  <a:lnTo>
                    <a:pt x="902197" y="0"/>
                  </a:lnTo>
                  <a:lnTo>
                    <a:pt x="902197" y="660859"/>
                  </a:lnTo>
                  <a:lnTo>
                    <a:pt x="0" y="6608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2" name="Freeform 52"/>
            <p:cNvSpPr/>
            <p:nvPr/>
          </p:nvSpPr>
          <p:spPr>
            <a:xfrm>
              <a:off x="8291071" y="4653350"/>
              <a:ext cx="940124" cy="812032"/>
            </a:xfrm>
            <a:custGeom>
              <a:avLst/>
              <a:gdLst/>
              <a:ahLst/>
              <a:cxnLst/>
              <a:rect l="l" t="t" r="r" b="b"/>
              <a:pathLst>
                <a:path w="940124" h="812032">
                  <a:moveTo>
                    <a:pt x="0" y="0"/>
                  </a:moveTo>
                  <a:lnTo>
                    <a:pt x="940124" y="0"/>
                  </a:lnTo>
                  <a:lnTo>
                    <a:pt x="940124" y="812032"/>
                  </a:lnTo>
                  <a:lnTo>
                    <a:pt x="0" y="81203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53" name="Freeform 53"/>
            <p:cNvSpPr/>
            <p:nvPr/>
          </p:nvSpPr>
          <p:spPr>
            <a:xfrm>
              <a:off x="7631302" y="6585353"/>
              <a:ext cx="970422" cy="970422"/>
            </a:xfrm>
            <a:custGeom>
              <a:avLst/>
              <a:gdLst/>
              <a:ahLst/>
              <a:cxnLst/>
              <a:rect l="l" t="t" r="r" b="b"/>
              <a:pathLst>
                <a:path w="970422" h="970422">
                  <a:moveTo>
                    <a:pt x="0" y="0"/>
                  </a:moveTo>
                  <a:lnTo>
                    <a:pt x="970422" y="0"/>
                  </a:lnTo>
                  <a:lnTo>
                    <a:pt x="970422" y="970422"/>
                  </a:lnTo>
                  <a:lnTo>
                    <a:pt x="0" y="97042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54" name="Freeform 54"/>
            <p:cNvSpPr/>
            <p:nvPr/>
          </p:nvSpPr>
          <p:spPr>
            <a:xfrm>
              <a:off x="6131302" y="7930049"/>
              <a:ext cx="1005708" cy="1005708"/>
            </a:xfrm>
            <a:custGeom>
              <a:avLst/>
              <a:gdLst/>
              <a:ahLst/>
              <a:cxnLst/>
              <a:rect l="l" t="t" r="r" b="b"/>
              <a:pathLst>
                <a:path w="1005708" h="1005708">
                  <a:moveTo>
                    <a:pt x="0" y="0"/>
                  </a:moveTo>
                  <a:lnTo>
                    <a:pt x="1005707" y="0"/>
                  </a:lnTo>
                  <a:lnTo>
                    <a:pt x="1005707" y="1005707"/>
                  </a:lnTo>
                  <a:lnTo>
                    <a:pt x="0" y="10057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55" name="Freeform 55"/>
            <p:cNvSpPr/>
            <p:nvPr/>
          </p:nvSpPr>
          <p:spPr>
            <a:xfrm>
              <a:off x="4122828" y="8528507"/>
              <a:ext cx="817499" cy="728596"/>
            </a:xfrm>
            <a:custGeom>
              <a:avLst/>
              <a:gdLst/>
              <a:ahLst/>
              <a:cxnLst/>
              <a:rect l="l" t="t" r="r" b="b"/>
              <a:pathLst>
                <a:path w="817499" h="728596">
                  <a:moveTo>
                    <a:pt x="0" y="0"/>
                  </a:moveTo>
                  <a:lnTo>
                    <a:pt x="817500" y="0"/>
                  </a:lnTo>
                  <a:lnTo>
                    <a:pt x="817500" y="728596"/>
                  </a:lnTo>
                  <a:lnTo>
                    <a:pt x="0" y="7285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6" name="Freeform 56"/>
            <p:cNvSpPr/>
            <p:nvPr/>
          </p:nvSpPr>
          <p:spPr>
            <a:xfrm>
              <a:off x="2018148" y="8039931"/>
              <a:ext cx="821706" cy="780621"/>
            </a:xfrm>
            <a:custGeom>
              <a:avLst/>
              <a:gdLst/>
              <a:ahLst/>
              <a:cxnLst/>
              <a:rect l="l" t="t" r="r" b="b"/>
              <a:pathLst>
                <a:path w="821706" h="780621">
                  <a:moveTo>
                    <a:pt x="0" y="0"/>
                  </a:moveTo>
                  <a:lnTo>
                    <a:pt x="821706" y="0"/>
                  </a:lnTo>
                  <a:lnTo>
                    <a:pt x="821706" y="780621"/>
                  </a:lnTo>
                  <a:lnTo>
                    <a:pt x="0" y="78062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57" name="Freeform 57"/>
            <p:cNvSpPr/>
            <p:nvPr/>
          </p:nvSpPr>
          <p:spPr>
            <a:xfrm>
              <a:off x="513620" y="6429979"/>
              <a:ext cx="1099348" cy="1023767"/>
            </a:xfrm>
            <a:custGeom>
              <a:avLst/>
              <a:gdLst/>
              <a:ahLst/>
              <a:cxnLst/>
              <a:rect l="l" t="t" r="r" b="b"/>
              <a:pathLst>
                <a:path w="1099348" h="1023767">
                  <a:moveTo>
                    <a:pt x="0" y="0"/>
                  </a:moveTo>
                  <a:lnTo>
                    <a:pt x="1099347" y="0"/>
                  </a:lnTo>
                  <a:lnTo>
                    <a:pt x="1099347" y="1023767"/>
                  </a:lnTo>
                  <a:lnTo>
                    <a:pt x="0" y="102376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58" name="Freeform 58"/>
            <p:cNvSpPr/>
            <p:nvPr/>
          </p:nvSpPr>
          <p:spPr>
            <a:xfrm>
              <a:off x="194572" y="4350035"/>
              <a:ext cx="1127325" cy="1063912"/>
            </a:xfrm>
            <a:custGeom>
              <a:avLst/>
              <a:gdLst/>
              <a:ahLst/>
              <a:cxnLst/>
              <a:rect l="l" t="t" r="r" b="b"/>
              <a:pathLst>
                <a:path w="1127325" h="1063912">
                  <a:moveTo>
                    <a:pt x="0" y="0"/>
                  </a:moveTo>
                  <a:lnTo>
                    <a:pt x="1127325" y="0"/>
                  </a:lnTo>
                  <a:lnTo>
                    <a:pt x="1127325" y="1063913"/>
                  </a:lnTo>
                  <a:lnTo>
                    <a:pt x="0" y="106391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59" name="Freeform 59"/>
            <p:cNvSpPr/>
            <p:nvPr/>
          </p:nvSpPr>
          <p:spPr>
            <a:xfrm>
              <a:off x="626993" y="2363012"/>
              <a:ext cx="1043773" cy="818057"/>
            </a:xfrm>
            <a:custGeom>
              <a:avLst/>
              <a:gdLst/>
              <a:ahLst/>
              <a:cxnLst/>
              <a:rect l="l" t="t" r="r" b="b"/>
              <a:pathLst>
                <a:path w="1043773" h="818057">
                  <a:moveTo>
                    <a:pt x="0" y="0"/>
                  </a:moveTo>
                  <a:lnTo>
                    <a:pt x="1043773" y="0"/>
                  </a:lnTo>
                  <a:lnTo>
                    <a:pt x="1043773" y="818057"/>
                  </a:lnTo>
                  <a:lnTo>
                    <a:pt x="0" y="81805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a:p>
          </p:txBody>
        </p:sp>
        <p:grpSp>
          <p:nvGrpSpPr>
            <p:cNvPr id="60" name="Group 60"/>
            <p:cNvGrpSpPr/>
            <p:nvPr/>
          </p:nvGrpSpPr>
          <p:grpSpPr>
            <a:xfrm>
              <a:off x="2912931" y="2930887"/>
              <a:ext cx="3444925" cy="3444925"/>
              <a:chOff x="0" y="0"/>
              <a:chExt cx="812800" cy="812800"/>
            </a:xfrm>
          </p:grpSpPr>
          <p:sp>
            <p:nvSpPr>
              <p:cNvPr id="61" name="Freeform 6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589A"/>
              </a:solidFill>
            </p:spPr>
            <p:txBody>
              <a:bodyPr/>
              <a:lstStyle/>
              <a:p>
                <a:endParaRPr lang="en-US"/>
              </a:p>
            </p:txBody>
          </p:sp>
          <p:sp>
            <p:nvSpPr>
              <p:cNvPr id="62" name="TextBox 62"/>
              <p:cNvSpPr txBox="1"/>
              <p:nvPr/>
            </p:nvSpPr>
            <p:spPr>
              <a:xfrm>
                <a:off x="76200" y="0"/>
                <a:ext cx="660400" cy="736600"/>
              </a:xfrm>
              <a:prstGeom prst="rect">
                <a:avLst/>
              </a:prstGeom>
            </p:spPr>
            <p:txBody>
              <a:bodyPr lIns="50800" tIns="50800" rIns="50800" bIns="50800" rtlCol="0" anchor="ctr"/>
              <a:lstStyle/>
              <a:p>
                <a:pPr algn="ctr">
                  <a:lnSpc>
                    <a:spcPts val="3456"/>
                  </a:lnSpc>
                </a:pPr>
                <a:endParaRPr/>
              </a:p>
            </p:txBody>
          </p:sp>
        </p:grpSp>
        <p:sp>
          <p:nvSpPr>
            <p:cNvPr id="63" name="Freeform 63"/>
            <p:cNvSpPr/>
            <p:nvPr/>
          </p:nvSpPr>
          <p:spPr>
            <a:xfrm>
              <a:off x="3642985" y="3355644"/>
              <a:ext cx="1988783" cy="1988783"/>
            </a:xfrm>
            <a:custGeom>
              <a:avLst/>
              <a:gdLst/>
              <a:ahLst/>
              <a:cxnLst/>
              <a:rect l="l" t="t" r="r" b="b"/>
              <a:pathLst>
                <a:path w="1988783" h="1988783">
                  <a:moveTo>
                    <a:pt x="0" y="0"/>
                  </a:moveTo>
                  <a:lnTo>
                    <a:pt x="1988783" y="0"/>
                  </a:lnTo>
                  <a:lnTo>
                    <a:pt x="1988783" y="1988783"/>
                  </a:lnTo>
                  <a:lnTo>
                    <a:pt x="0" y="1988783"/>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grpSp>
      <p:grpSp>
        <p:nvGrpSpPr>
          <p:cNvPr id="64" name="Group 64"/>
          <p:cNvGrpSpPr/>
          <p:nvPr/>
        </p:nvGrpSpPr>
        <p:grpSpPr>
          <a:xfrm>
            <a:off x="11413104" y="2027770"/>
            <a:ext cx="5588489" cy="6745682"/>
            <a:chOff x="0" y="0"/>
            <a:chExt cx="7451318" cy="8994242"/>
          </a:xfrm>
        </p:grpSpPr>
        <p:sp>
          <p:nvSpPr>
            <p:cNvPr id="65" name="TextBox 65"/>
            <p:cNvSpPr txBox="1"/>
            <p:nvPr/>
          </p:nvSpPr>
          <p:spPr>
            <a:xfrm>
              <a:off x="496684" y="-114300"/>
              <a:ext cx="6954634" cy="9108542"/>
            </a:xfrm>
            <a:prstGeom prst="rect">
              <a:avLst/>
            </a:prstGeom>
          </p:spPr>
          <p:txBody>
            <a:bodyPr lIns="0" tIns="0" rIns="0" bIns="0" rtlCol="0" anchor="t">
              <a:spAutoFit/>
            </a:bodyPr>
            <a:lstStyle/>
            <a:p>
              <a:pPr>
                <a:lnSpc>
                  <a:spcPts val="4543"/>
                </a:lnSpc>
              </a:pPr>
              <a:r>
                <a:rPr lang="en-US" sz="3049">
                  <a:solidFill>
                    <a:srgbClr val="000000"/>
                  </a:solidFill>
                  <a:latin typeface="Poppins"/>
                </a:rPr>
                <a:t>Social Media</a:t>
              </a:r>
            </a:p>
            <a:p>
              <a:pPr>
                <a:lnSpc>
                  <a:spcPts val="4543"/>
                </a:lnSpc>
              </a:pPr>
              <a:r>
                <a:rPr lang="en-US" sz="3049">
                  <a:solidFill>
                    <a:srgbClr val="000000"/>
                  </a:solidFill>
                  <a:latin typeface="Poppins"/>
                </a:rPr>
                <a:t>Multi-Media</a:t>
              </a:r>
            </a:p>
            <a:p>
              <a:pPr>
                <a:lnSpc>
                  <a:spcPts val="4543"/>
                </a:lnSpc>
              </a:pPr>
              <a:r>
                <a:rPr lang="en-US" sz="3049">
                  <a:solidFill>
                    <a:srgbClr val="000000"/>
                  </a:solidFill>
                  <a:latin typeface="Poppins"/>
                </a:rPr>
                <a:t>Email Marketing</a:t>
              </a:r>
            </a:p>
            <a:p>
              <a:pPr>
                <a:lnSpc>
                  <a:spcPts val="4543"/>
                </a:lnSpc>
              </a:pPr>
              <a:r>
                <a:rPr lang="en-US" sz="3049">
                  <a:solidFill>
                    <a:srgbClr val="000000"/>
                  </a:solidFill>
                  <a:latin typeface="Poppins"/>
                </a:rPr>
                <a:t>Print Media &amp; Direct Media</a:t>
              </a:r>
            </a:p>
            <a:p>
              <a:pPr>
                <a:lnSpc>
                  <a:spcPts val="4543"/>
                </a:lnSpc>
              </a:pPr>
              <a:r>
                <a:rPr lang="en-US" sz="3049">
                  <a:solidFill>
                    <a:srgbClr val="000000"/>
                  </a:solidFill>
                  <a:latin typeface="Poppins"/>
                </a:rPr>
                <a:t>Search</a:t>
              </a:r>
            </a:p>
            <a:p>
              <a:pPr>
                <a:lnSpc>
                  <a:spcPts val="4543"/>
                </a:lnSpc>
              </a:pPr>
              <a:r>
                <a:rPr lang="en-US" sz="3049">
                  <a:solidFill>
                    <a:srgbClr val="000000"/>
                  </a:solidFill>
                  <a:latin typeface="Poppins"/>
                </a:rPr>
                <a:t>Website</a:t>
              </a:r>
            </a:p>
            <a:p>
              <a:pPr>
                <a:lnSpc>
                  <a:spcPts val="4543"/>
                </a:lnSpc>
              </a:pPr>
              <a:r>
                <a:rPr lang="en-US" sz="3049">
                  <a:solidFill>
                    <a:srgbClr val="000000"/>
                  </a:solidFill>
                  <a:latin typeface="Poppins"/>
                </a:rPr>
                <a:t>Social Share</a:t>
              </a:r>
            </a:p>
            <a:p>
              <a:pPr>
                <a:lnSpc>
                  <a:spcPts val="4543"/>
                </a:lnSpc>
              </a:pPr>
              <a:r>
                <a:rPr lang="en-US" sz="3049">
                  <a:solidFill>
                    <a:srgbClr val="000000"/>
                  </a:solidFill>
                  <a:latin typeface="Poppins"/>
                </a:rPr>
                <a:t>Video</a:t>
              </a:r>
            </a:p>
            <a:p>
              <a:pPr>
                <a:lnSpc>
                  <a:spcPts val="4543"/>
                </a:lnSpc>
              </a:pPr>
              <a:r>
                <a:rPr lang="en-US" sz="3049">
                  <a:solidFill>
                    <a:srgbClr val="000000"/>
                  </a:solidFill>
                  <a:latin typeface="Poppins"/>
                </a:rPr>
                <a:t>Other Offline Media</a:t>
              </a:r>
            </a:p>
            <a:p>
              <a:pPr>
                <a:lnSpc>
                  <a:spcPts val="4543"/>
                </a:lnSpc>
              </a:pPr>
              <a:r>
                <a:rPr lang="en-US" sz="3049">
                  <a:solidFill>
                    <a:srgbClr val="000000"/>
                  </a:solidFill>
                  <a:latin typeface="Poppins"/>
                </a:rPr>
                <a:t>Public Relations</a:t>
              </a:r>
            </a:p>
            <a:p>
              <a:pPr>
                <a:lnSpc>
                  <a:spcPts val="4543"/>
                </a:lnSpc>
              </a:pPr>
              <a:r>
                <a:rPr lang="en-US" sz="3049">
                  <a:solidFill>
                    <a:srgbClr val="000000"/>
                  </a:solidFill>
                  <a:latin typeface="Poppins"/>
                </a:rPr>
                <a:t>Blogs</a:t>
              </a:r>
            </a:p>
            <a:p>
              <a:pPr>
                <a:lnSpc>
                  <a:spcPts val="4543"/>
                </a:lnSpc>
              </a:pPr>
              <a:r>
                <a:rPr lang="en-US" sz="3049">
                  <a:solidFill>
                    <a:srgbClr val="000000"/>
                  </a:solidFill>
                  <a:latin typeface="Poppins"/>
                </a:rPr>
                <a:t>Mobile</a:t>
              </a:r>
            </a:p>
          </p:txBody>
        </p:sp>
        <p:sp>
          <p:nvSpPr>
            <p:cNvPr id="66" name="Freeform 66"/>
            <p:cNvSpPr/>
            <p:nvPr/>
          </p:nvSpPr>
          <p:spPr>
            <a:xfrm rot="-5400000">
              <a:off x="-81066" y="250194"/>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67" name="Freeform 67"/>
            <p:cNvSpPr/>
            <p:nvPr/>
          </p:nvSpPr>
          <p:spPr>
            <a:xfrm rot="-5400000">
              <a:off x="-81066" y="1008831"/>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68" name="Freeform 68"/>
            <p:cNvSpPr/>
            <p:nvPr/>
          </p:nvSpPr>
          <p:spPr>
            <a:xfrm rot="-5400000">
              <a:off x="-81066" y="1767468"/>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69" name="Freeform 69"/>
            <p:cNvSpPr/>
            <p:nvPr/>
          </p:nvSpPr>
          <p:spPr>
            <a:xfrm rot="-5400000">
              <a:off x="-81066" y="2526106"/>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0" name="Freeform 70"/>
            <p:cNvSpPr/>
            <p:nvPr/>
          </p:nvSpPr>
          <p:spPr>
            <a:xfrm rot="-5400000">
              <a:off x="-81066" y="3284743"/>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1" name="Freeform 71"/>
            <p:cNvSpPr/>
            <p:nvPr/>
          </p:nvSpPr>
          <p:spPr>
            <a:xfrm rot="-5400000">
              <a:off x="-81066" y="4043380"/>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2" name="Freeform 72"/>
            <p:cNvSpPr/>
            <p:nvPr/>
          </p:nvSpPr>
          <p:spPr>
            <a:xfrm rot="-5400000">
              <a:off x="-81066" y="4802018"/>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3" name="Freeform 73"/>
            <p:cNvSpPr/>
            <p:nvPr/>
          </p:nvSpPr>
          <p:spPr>
            <a:xfrm rot="-5400000">
              <a:off x="-81066" y="5560655"/>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4" name="Freeform 74"/>
            <p:cNvSpPr/>
            <p:nvPr/>
          </p:nvSpPr>
          <p:spPr>
            <a:xfrm rot="-5400000">
              <a:off x="-81066" y="6319292"/>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5" name="Freeform 75"/>
            <p:cNvSpPr/>
            <p:nvPr/>
          </p:nvSpPr>
          <p:spPr>
            <a:xfrm rot="-5400000">
              <a:off x="-81066" y="7077930"/>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6" name="Freeform 76"/>
            <p:cNvSpPr/>
            <p:nvPr/>
          </p:nvSpPr>
          <p:spPr>
            <a:xfrm rot="-5400000">
              <a:off x="-81066" y="7836567"/>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77" name="Freeform 77"/>
            <p:cNvSpPr/>
            <p:nvPr/>
          </p:nvSpPr>
          <p:spPr>
            <a:xfrm rot="-5400000">
              <a:off x="-81066" y="8595204"/>
              <a:ext cx="378151" cy="216019"/>
            </a:xfrm>
            <a:custGeom>
              <a:avLst/>
              <a:gdLst/>
              <a:ahLst/>
              <a:cxnLst/>
              <a:rect l="l" t="t" r="r" b="b"/>
              <a:pathLst>
                <a:path w="378151" h="216019">
                  <a:moveTo>
                    <a:pt x="0" y="0"/>
                  </a:moveTo>
                  <a:lnTo>
                    <a:pt x="378151" y="0"/>
                  </a:lnTo>
                  <a:lnTo>
                    <a:pt x="378151" y="216019"/>
                  </a:lnTo>
                  <a:lnTo>
                    <a:pt x="0" y="216019"/>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grpSp>
      <p:sp>
        <p:nvSpPr>
          <p:cNvPr id="78" name="TextBox 78"/>
          <p:cNvSpPr txBox="1"/>
          <p:nvPr/>
        </p:nvSpPr>
        <p:spPr>
          <a:xfrm>
            <a:off x="9525212" y="9106281"/>
            <a:ext cx="8641612" cy="265938"/>
          </a:xfrm>
          <a:prstGeom prst="rect">
            <a:avLst/>
          </a:prstGeom>
        </p:spPr>
        <p:txBody>
          <a:bodyPr lIns="0" tIns="0" rIns="0" bIns="0" rtlCol="0" anchor="t">
            <a:spAutoFit/>
          </a:bodyPr>
          <a:lstStyle/>
          <a:p>
            <a:pPr>
              <a:lnSpc>
                <a:spcPts val="2142"/>
              </a:lnSpc>
            </a:pPr>
            <a:r>
              <a:rPr lang="en-US" sz="1530">
                <a:solidFill>
                  <a:srgbClr val="000000"/>
                </a:solidFill>
                <a:latin typeface="Poppins"/>
              </a:rPr>
              <a:t>https://njmnmims.medium.com/integrated-marketing-communication-fc42fcefaebe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55926" y="8569003"/>
            <a:ext cx="1651401" cy="689297"/>
          </a:xfrm>
          <a:custGeom>
            <a:avLst/>
            <a:gdLst/>
            <a:ahLst/>
            <a:cxnLst/>
            <a:rect l="l" t="t" r="r" b="b"/>
            <a:pathLst>
              <a:path w="1651401" h="689297">
                <a:moveTo>
                  <a:pt x="0" y="0"/>
                </a:moveTo>
                <a:lnTo>
                  <a:pt x="1651401" y="0"/>
                </a:lnTo>
                <a:lnTo>
                  <a:pt x="1651401" y="689297"/>
                </a:lnTo>
                <a:lnTo>
                  <a:pt x="0" y="689297"/>
                </a:lnTo>
                <a:lnTo>
                  <a:pt x="0" y="0"/>
                </a:lnTo>
                <a:close/>
              </a:path>
            </a:pathLst>
          </a:custGeom>
          <a:blipFill>
            <a:blip r:embed="rId2"/>
            <a:stretch>
              <a:fillRect/>
            </a:stretch>
          </a:blipFill>
        </p:spPr>
        <p:txBody>
          <a:bodyPr/>
          <a:lstStyle/>
          <a:p>
            <a:endParaRPr lang="en-US"/>
          </a:p>
        </p:txBody>
      </p:sp>
      <p:pic>
        <p:nvPicPr>
          <p:cNvPr id="3" name="Picture 3"/>
          <p:cNvPicPr>
            <a:picLocks noChangeAspect="1"/>
          </p:cNvPicPr>
          <p:nvPr/>
        </p:nvPicPr>
        <p:blipFill>
          <a:blip r:embed="rId3"/>
          <a:stretch>
            <a:fillRect/>
          </a:stretch>
        </p:blipFill>
        <p:spPr>
          <a:xfrm>
            <a:off x="109779" y="1497932"/>
            <a:ext cx="7867136" cy="6868409"/>
          </a:xfrm>
          <a:prstGeom prst="rect">
            <a:avLst/>
          </a:prstGeom>
        </p:spPr>
      </p:pic>
      <p:grpSp>
        <p:nvGrpSpPr>
          <p:cNvPr id="4" name="Group 4"/>
          <p:cNvGrpSpPr/>
          <p:nvPr/>
        </p:nvGrpSpPr>
        <p:grpSpPr>
          <a:xfrm>
            <a:off x="8061395" y="536084"/>
            <a:ext cx="10570122" cy="9177244"/>
            <a:chOff x="0" y="0"/>
            <a:chExt cx="2783901" cy="2417052"/>
          </a:xfrm>
        </p:grpSpPr>
        <p:sp>
          <p:nvSpPr>
            <p:cNvPr id="5" name="Freeform 5"/>
            <p:cNvSpPr/>
            <p:nvPr/>
          </p:nvSpPr>
          <p:spPr>
            <a:xfrm>
              <a:off x="0" y="0"/>
              <a:ext cx="2783900" cy="2417052"/>
            </a:xfrm>
            <a:custGeom>
              <a:avLst/>
              <a:gdLst/>
              <a:ahLst/>
              <a:cxnLst/>
              <a:rect l="l" t="t" r="r" b="b"/>
              <a:pathLst>
                <a:path w="2783900" h="2417052">
                  <a:moveTo>
                    <a:pt x="0" y="0"/>
                  </a:moveTo>
                  <a:lnTo>
                    <a:pt x="2783900" y="0"/>
                  </a:lnTo>
                  <a:lnTo>
                    <a:pt x="2783900" y="2417052"/>
                  </a:lnTo>
                  <a:lnTo>
                    <a:pt x="0" y="2417052"/>
                  </a:lnTo>
                  <a:close/>
                </a:path>
              </a:pathLst>
            </a:custGeom>
            <a:solidFill>
              <a:srgbClr val="FFFFFF"/>
            </a:solidFill>
          </p:spPr>
          <p:txBody>
            <a:bodyPr/>
            <a:lstStyle/>
            <a:p>
              <a:endParaRPr lang="en-US"/>
            </a:p>
          </p:txBody>
        </p:sp>
        <p:sp>
          <p:nvSpPr>
            <p:cNvPr id="6" name="TextBox 6"/>
            <p:cNvSpPr txBox="1"/>
            <p:nvPr/>
          </p:nvSpPr>
          <p:spPr>
            <a:xfrm>
              <a:off x="0" y="-76200"/>
              <a:ext cx="2783901" cy="2493252"/>
            </a:xfrm>
            <a:prstGeom prst="rect">
              <a:avLst/>
            </a:prstGeom>
          </p:spPr>
          <p:txBody>
            <a:bodyPr lIns="50800" tIns="50800" rIns="50800" bIns="50800" rtlCol="0" anchor="ctr"/>
            <a:lstStyle/>
            <a:p>
              <a:pPr algn="ctr">
                <a:lnSpc>
                  <a:spcPts val="3456"/>
                </a:lnSpc>
              </a:pPr>
              <a:endParaRPr/>
            </a:p>
          </p:txBody>
        </p:sp>
      </p:grpSp>
      <p:grpSp>
        <p:nvGrpSpPr>
          <p:cNvPr id="7" name="Group 7"/>
          <p:cNvGrpSpPr/>
          <p:nvPr/>
        </p:nvGrpSpPr>
        <p:grpSpPr>
          <a:xfrm>
            <a:off x="0" y="9505950"/>
            <a:ext cx="18631517" cy="797877"/>
            <a:chOff x="0" y="0"/>
            <a:chExt cx="4907066" cy="210140"/>
          </a:xfrm>
        </p:grpSpPr>
        <p:sp>
          <p:nvSpPr>
            <p:cNvPr id="8" name="Freeform 8"/>
            <p:cNvSpPr/>
            <p:nvPr/>
          </p:nvSpPr>
          <p:spPr>
            <a:xfrm>
              <a:off x="0" y="0"/>
              <a:ext cx="4907066" cy="210140"/>
            </a:xfrm>
            <a:custGeom>
              <a:avLst/>
              <a:gdLst/>
              <a:ahLst/>
              <a:cxnLst/>
              <a:rect l="l" t="t" r="r" b="b"/>
              <a:pathLst>
                <a:path w="4907066" h="210140">
                  <a:moveTo>
                    <a:pt x="0" y="0"/>
                  </a:moveTo>
                  <a:lnTo>
                    <a:pt x="4907066" y="0"/>
                  </a:lnTo>
                  <a:lnTo>
                    <a:pt x="4907066" y="210140"/>
                  </a:lnTo>
                  <a:lnTo>
                    <a:pt x="0" y="210140"/>
                  </a:lnTo>
                  <a:close/>
                </a:path>
              </a:pathLst>
            </a:custGeom>
            <a:solidFill>
              <a:srgbClr val="29589A"/>
            </a:solidFill>
          </p:spPr>
          <p:txBody>
            <a:bodyPr/>
            <a:lstStyle/>
            <a:p>
              <a:endParaRPr lang="en-US"/>
            </a:p>
          </p:txBody>
        </p:sp>
        <p:sp>
          <p:nvSpPr>
            <p:cNvPr id="9" name="TextBox 9"/>
            <p:cNvSpPr txBox="1"/>
            <p:nvPr/>
          </p:nvSpPr>
          <p:spPr>
            <a:xfrm>
              <a:off x="0" y="-76200"/>
              <a:ext cx="4907066" cy="286340"/>
            </a:xfrm>
            <a:prstGeom prst="rect">
              <a:avLst/>
            </a:prstGeom>
          </p:spPr>
          <p:txBody>
            <a:bodyPr lIns="50800" tIns="50800" rIns="50800" bIns="50800" rtlCol="0" anchor="ctr"/>
            <a:lstStyle/>
            <a:p>
              <a:pPr algn="ctr">
                <a:lnSpc>
                  <a:spcPts val="3456"/>
                </a:lnSpc>
              </a:pPr>
              <a:endParaRPr/>
            </a:p>
          </p:txBody>
        </p:sp>
      </p:grpSp>
      <p:sp>
        <p:nvSpPr>
          <p:cNvPr id="10" name="Freeform 10"/>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4"/>
            <a:stretch>
              <a:fillRect/>
            </a:stretch>
          </a:blipFill>
        </p:spPr>
        <p:txBody>
          <a:bodyPr/>
          <a:lstStyle/>
          <a:p>
            <a:endParaRPr lang="en-US"/>
          </a:p>
        </p:txBody>
      </p:sp>
      <p:pic>
        <p:nvPicPr>
          <p:cNvPr id="11" name="Picture 11"/>
          <p:cNvPicPr>
            <a:picLocks noChangeAspect="1"/>
          </p:cNvPicPr>
          <p:nvPr/>
        </p:nvPicPr>
        <p:blipFill>
          <a:blip r:embed="rId5"/>
          <a:stretch>
            <a:fillRect/>
          </a:stretch>
        </p:blipFill>
        <p:spPr>
          <a:xfrm>
            <a:off x="7268488" y="75530"/>
            <a:ext cx="11889094" cy="10173528"/>
          </a:xfrm>
          <a:prstGeom prst="rect">
            <a:avLst/>
          </a:prstGeom>
        </p:spPr>
      </p:pic>
      <p:sp>
        <p:nvSpPr>
          <p:cNvPr id="12" name="Freeform 12"/>
          <p:cNvSpPr/>
          <p:nvPr/>
        </p:nvSpPr>
        <p:spPr>
          <a:xfrm rot="-543706" flipV="1">
            <a:off x="6799059" y="1663387"/>
            <a:ext cx="1637212" cy="980281"/>
          </a:xfrm>
          <a:custGeom>
            <a:avLst/>
            <a:gdLst/>
            <a:ahLst/>
            <a:cxnLst/>
            <a:rect l="l" t="t" r="r" b="b"/>
            <a:pathLst>
              <a:path w="1637212" h="980281">
                <a:moveTo>
                  <a:pt x="0" y="980281"/>
                </a:moveTo>
                <a:lnTo>
                  <a:pt x="1637213" y="980281"/>
                </a:lnTo>
                <a:lnTo>
                  <a:pt x="1637213" y="0"/>
                </a:lnTo>
                <a:lnTo>
                  <a:pt x="0" y="0"/>
                </a:lnTo>
                <a:lnTo>
                  <a:pt x="0" y="980281"/>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765374" y="669538"/>
            <a:ext cx="7296021" cy="625733"/>
          </a:xfrm>
          <a:prstGeom prst="rect">
            <a:avLst/>
          </a:prstGeom>
        </p:spPr>
        <p:txBody>
          <a:bodyPr lIns="0" tIns="0" rIns="0" bIns="0" rtlCol="0" anchor="t">
            <a:spAutoFit/>
          </a:bodyPr>
          <a:lstStyle/>
          <a:p>
            <a:pPr>
              <a:lnSpc>
                <a:spcPts val="4885"/>
              </a:lnSpc>
            </a:pPr>
            <a:r>
              <a:rPr lang="en-US" sz="3489">
                <a:solidFill>
                  <a:srgbClr val="29589A"/>
                </a:solidFill>
                <a:latin typeface="Poppins Bold"/>
              </a:rPr>
              <a:t>How Do Adult Learners Find Us?</a:t>
            </a:r>
          </a:p>
        </p:txBody>
      </p:sp>
      <p:sp>
        <p:nvSpPr>
          <p:cNvPr id="14" name="TextBox 14"/>
          <p:cNvSpPr txBox="1"/>
          <p:nvPr/>
        </p:nvSpPr>
        <p:spPr>
          <a:xfrm>
            <a:off x="525235" y="3254118"/>
            <a:ext cx="3192783" cy="400812"/>
          </a:xfrm>
          <a:prstGeom prst="rect">
            <a:avLst/>
          </a:prstGeom>
        </p:spPr>
        <p:txBody>
          <a:bodyPr lIns="0" tIns="0" rIns="0" bIns="0" rtlCol="0" anchor="t">
            <a:spAutoFit/>
          </a:bodyPr>
          <a:lstStyle/>
          <a:p>
            <a:pPr algn="r">
              <a:lnSpc>
                <a:spcPts val="3108"/>
              </a:lnSpc>
            </a:pPr>
            <a:r>
              <a:rPr lang="en-US" sz="2220">
                <a:solidFill>
                  <a:srgbClr val="000000"/>
                </a:solidFill>
                <a:latin typeface="Poppins"/>
              </a:rPr>
              <a:t>e.g., social media, etc.</a:t>
            </a:r>
          </a:p>
        </p:txBody>
      </p:sp>
      <p:sp>
        <p:nvSpPr>
          <p:cNvPr id="15" name="TextBox 15"/>
          <p:cNvSpPr txBox="1"/>
          <p:nvPr/>
        </p:nvSpPr>
        <p:spPr>
          <a:xfrm>
            <a:off x="275508" y="4578061"/>
            <a:ext cx="3463638" cy="746252"/>
          </a:xfrm>
          <a:prstGeom prst="rect">
            <a:avLst/>
          </a:prstGeom>
        </p:spPr>
        <p:txBody>
          <a:bodyPr lIns="0" tIns="0" rIns="0" bIns="0" rtlCol="0" anchor="t">
            <a:spAutoFit/>
          </a:bodyPr>
          <a:lstStyle/>
          <a:p>
            <a:pPr algn="ctr">
              <a:lnSpc>
                <a:spcPts val="2968"/>
              </a:lnSpc>
            </a:pPr>
            <a:r>
              <a:rPr lang="en-US" sz="2120">
                <a:solidFill>
                  <a:srgbClr val="000000"/>
                </a:solidFill>
                <a:latin typeface="Poppins"/>
              </a:rPr>
              <a:t>e.g., campus visits friend recommendations, etc.</a:t>
            </a:r>
          </a:p>
        </p:txBody>
      </p:sp>
      <p:sp>
        <p:nvSpPr>
          <p:cNvPr id="16" name="TextBox 16"/>
          <p:cNvSpPr txBox="1"/>
          <p:nvPr/>
        </p:nvSpPr>
        <p:spPr>
          <a:xfrm>
            <a:off x="239372" y="6063379"/>
            <a:ext cx="3442927" cy="400812"/>
          </a:xfrm>
          <a:prstGeom prst="rect">
            <a:avLst/>
          </a:prstGeom>
        </p:spPr>
        <p:txBody>
          <a:bodyPr lIns="0" tIns="0" rIns="0" bIns="0" rtlCol="0" anchor="t">
            <a:spAutoFit/>
          </a:bodyPr>
          <a:lstStyle/>
          <a:p>
            <a:pPr algn="r">
              <a:lnSpc>
                <a:spcPts val="3108"/>
              </a:lnSpc>
            </a:pPr>
            <a:r>
              <a:rPr lang="en-US" sz="2220">
                <a:solidFill>
                  <a:srgbClr val="000000"/>
                </a:solidFill>
                <a:latin typeface="Poppins"/>
              </a:rPr>
              <a:t>e.g., print, television, etc.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Freeform 6"/>
          <p:cNvSpPr/>
          <p:nvPr/>
        </p:nvSpPr>
        <p:spPr>
          <a:xfrm rot="-5400000">
            <a:off x="1404373" y="4624981"/>
            <a:ext cx="223198" cy="127502"/>
          </a:xfrm>
          <a:custGeom>
            <a:avLst/>
            <a:gdLst/>
            <a:ahLst/>
            <a:cxnLst/>
            <a:rect l="l" t="t" r="r" b="b"/>
            <a:pathLst>
              <a:path w="223198" h="127502">
                <a:moveTo>
                  <a:pt x="0" y="0"/>
                </a:moveTo>
                <a:lnTo>
                  <a:pt x="223197" y="0"/>
                </a:lnTo>
                <a:lnTo>
                  <a:pt x="223197" y="127501"/>
                </a:lnTo>
                <a:lnTo>
                  <a:pt x="0" y="127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rot="-5400000">
            <a:off x="1404373" y="2506799"/>
            <a:ext cx="223198" cy="127502"/>
          </a:xfrm>
          <a:custGeom>
            <a:avLst/>
            <a:gdLst/>
            <a:ahLst/>
            <a:cxnLst/>
            <a:rect l="l" t="t" r="r" b="b"/>
            <a:pathLst>
              <a:path w="223198" h="127502">
                <a:moveTo>
                  <a:pt x="0" y="0"/>
                </a:moveTo>
                <a:lnTo>
                  <a:pt x="223197" y="0"/>
                </a:lnTo>
                <a:lnTo>
                  <a:pt x="223197" y="127502"/>
                </a:lnTo>
                <a:lnTo>
                  <a:pt x="0" y="127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p:cNvSpPr/>
          <p:nvPr/>
        </p:nvSpPr>
        <p:spPr>
          <a:xfrm rot="-5400000">
            <a:off x="1404373" y="7241969"/>
            <a:ext cx="223198" cy="127502"/>
          </a:xfrm>
          <a:custGeom>
            <a:avLst/>
            <a:gdLst/>
            <a:ahLst/>
            <a:cxnLst/>
            <a:rect l="l" t="t" r="r" b="b"/>
            <a:pathLst>
              <a:path w="223198" h="127502">
                <a:moveTo>
                  <a:pt x="0" y="0"/>
                </a:moveTo>
                <a:lnTo>
                  <a:pt x="223197" y="0"/>
                </a:lnTo>
                <a:lnTo>
                  <a:pt x="223197" y="127502"/>
                </a:lnTo>
                <a:lnTo>
                  <a:pt x="0" y="1275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9"/>
          <p:cNvSpPr/>
          <p:nvPr/>
        </p:nvSpPr>
        <p:spPr>
          <a:xfrm>
            <a:off x="12043368" y="3158222"/>
            <a:ext cx="4231157" cy="4114800"/>
          </a:xfrm>
          <a:custGeom>
            <a:avLst/>
            <a:gdLst/>
            <a:ahLst/>
            <a:cxnLst/>
            <a:rect l="l" t="t" r="r" b="b"/>
            <a:pathLst>
              <a:path w="4231157" h="4114800">
                <a:moveTo>
                  <a:pt x="0" y="0"/>
                </a:moveTo>
                <a:lnTo>
                  <a:pt x="4231157" y="0"/>
                </a:lnTo>
                <a:lnTo>
                  <a:pt x="42311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561782" y="669538"/>
            <a:ext cx="8379192"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Best Practices: Lead Nurturing</a:t>
            </a:r>
          </a:p>
        </p:txBody>
      </p:sp>
      <p:sp>
        <p:nvSpPr>
          <p:cNvPr id="11" name="TextBox 11"/>
          <p:cNvSpPr txBox="1"/>
          <p:nvPr/>
        </p:nvSpPr>
        <p:spPr>
          <a:xfrm>
            <a:off x="1246808" y="1699512"/>
            <a:ext cx="4490041"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Follow-up immediately</a:t>
            </a:r>
          </a:p>
        </p:txBody>
      </p:sp>
      <p:sp>
        <p:nvSpPr>
          <p:cNvPr id="12" name="TextBox 12"/>
          <p:cNvSpPr txBox="1"/>
          <p:nvPr/>
        </p:nvSpPr>
        <p:spPr>
          <a:xfrm>
            <a:off x="1679609" y="2314307"/>
            <a:ext cx="9319812" cy="843915"/>
          </a:xfrm>
          <a:prstGeom prst="rect">
            <a:avLst/>
          </a:prstGeom>
        </p:spPr>
        <p:txBody>
          <a:bodyPr lIns="0" tIns="0" rIns="0" bIns="0" rtlCol="0" anchor="t">
            <a:spAutoFit/>
          </a:bodyPr>
          <a:lstStyle/>
          <a:p>
            <a:pPr>
              <a:lnSpc>
                <a:spcPts val="3359"/>
              </a:lnSpc>
            </a:pPr>
            <a:r>
              <a:rPr lang="en-US" sz="2400">
                <a:solidFill>
                  <a:srgbClr val="000000"/>
                </a:solidFill>
                <a:latin typeface="Poppins"/>
              </a:rPr>
              <a:t>Keep the momentum by responding as quickly as possible - as soon as 5 minutes but no more than 24 hours.</a:t>
            </a:r>
          </a:p>
        </p:txBody>
      </p:sp>
      <p:sp>
        <p:nvSpPr>
          <p:cNvPr id="13" name="TextBox 13"/>
          <p:cNvSpPr txBox="1"/>
          <p:nvPr/>
        </p:nvSpPr>
        <p:spPr>
          <a:xfrm>
            <a:off x="1246808" y="3878469"/>
            <a:ext cx="6740840"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Provide Relevant Information</a:t>
            </a:r>
          </a:p>
        </p:txBody>
      </p:sp>
      <p:sp>
        <p:nvSpPr>
          <p:cNvPr id="14" name="TextBox 14"/>
          <p:cNvSpPr txBox="1"/>
          <p:nvPr/>
        </p:nvSpPr>
        <p:spPr>
          <a:xfrm>
            <a:off x="1679609" y="4449651"/>
            <a:ext cx="8166514" cy="1263015"/>
          </a:xfrm>
          <a:prstGeom prst="rect">
            <a:avLst/>
          </a:prstGeom>
        </p:spPr>
        <p:txBody>
          <a:bodyPr lIns="0" tIns="0" rIns="0" bIns="0" rtlCol="0" anchor="t">
            <a:spAutoFit/>
          </a:bodyPr>
          <a:lstStyle/>
          <a:p>
            <a:pPr>
              <a:lnSpc>
                <a:spcPts val="3359"/>
              </a:lnSpc>
            </a:pPr>
            <a:r>
              <a:rPr lang="en-US" sz="2400">
                <a:solidFill>
                  <a:srgbClr val="000000"/>
                </a:solidFill>
                <a:latin typeface="Poppins"/>
              </a:rPr>
              <a:t>Answer any questions the prospective student asked and offer additional information like program-specific details, cost, deadlines, etc.</a:t>
            </a:r>
          </a:p>
        </p:txBody>
      </p:sp>
      <p:sp>
        <p:nvSpPr>
          <p:cNvPr id="15" name="TextBox 15"/>
          <p:cNvSpPr txBox="1"/>
          <p:nvPr/>
        </p:nvSpPr>
        <p:spPr>
          <a:xfrm>
            <a:off x="1736759" y="7063270"/>
            <a:ext cx="7204216" cy="1682115"/>
          </a:xfrm>
          <a:prstGeom prst="rect">
            <a:avLst/>
          </a:prstGeom>
        </p:spPr>
        <p:txBody>
          <a:bodyPr lIns="0" tIns="0" rIns="0" bIns="0" rtlCol="0" anchor="t">
            <a:spAutoFit/>
          </a:bodyPr>
          <a:lstStyle/>
          <a:p>
            <a:pPr>
              <a:lnSpc>
                <a:spcPts val="3359"/>
              </a:lnSpc>
            </a:pPr>
            <a:r>
              <a:rPr lang="en-US" sz="2400">
                <a:solidFill>
                  <a:srgbClr val="000000"/>
                </a:solidFill>
                <a:latin typeface="Poppins"/>
              </a:rPr>
              <a:t>Each follow-up communication should have value-added information. Provide more helpful links, videos, and resources rather than solely an ‘Apply Now’ call to action. </a:t>
            </a:r>
          </a:p>
        </p:txBody>
      </p:sp>
      <p:sp>
        <p:nvSpPr>
          <p:cNvPr id="16" name="TextBox 16"/>
          <p:cNvSpPr txBox="1"/>
          <p:nvPr/>
        </p:nvSpPr>
        <p:spPr>
          <a:xfrm>
            <a:off x="1246808" y="6436566"/>
            <a:ext cx="6740840" cy="509905"/>
          </a:xfrm>
          <a:prstGeom prst="rect">
            <a:avLst/>
          </a:prstGeom>
        </p:spPr>
        <p:txBody>
          <a:bodyPr lIns="0" tIns="0" rIns="0" bIns="0" rtlCol="0" anchor="t">
            <a:spAutoFit/>
          </a:bodyPr>
          <a:lstStyle/>
          <a:p>
            <a:pPr>
              <a:lnSpc>
                <a:spcPts val="3920"/>
              </a:lnSpc>
              <a:spcBef>
                <a:spcPct val="0"/>
              </a:spcBef>
            </a:pPr>
            <a:r>
              <a:rPr lang="en-US" sz="2800">
                <a:solidFill>
                  <a:srgbClr val="3C592A"/>
                </a:solidFill>
                <a:latin typeface="Poppins Bold"/>
              </a:rPr>
              <a:t>Add Value</a:t>
            </a:r>
          </a:p>
        </p:txBody>
      </p:sp>
      <p:sp>
        <p:nvSpPr>
          <p:cNvPr id="17" name="TextBox 17"/>
          <p:cNvSpPr txBox="1"/>
          <p:nvPr/>
        </p:nvSpPr>
        <p:spPr>
          <a:xfrm>
            <a:off x="1028700" y="9114536"/>
            <a:ext cx="12776465" cy="249428"/>
          </a:xfrm>
          <a:prstGeom prst="rect">
            <a:avLst/>
          </a:prstGeom>
        </p:spPr>
        <p:txBody>
          <a:bodyPr lIns="0" tIns="0" rIns="0" bIns="0" rtlCol="0" anchor="t">
            <a:spAutoFit/>
          </a:bodyPr>
          <a:lstStyle/>
          <a:p>
            <a:pPr>
              <a:lnSpc>
                <a:spcPts val="2001"/>
              </a:lnSpc>
            </a:pPr>
            <a:r>
              <a:rPr lang="en-US" sz="1429">
                <a:solidFill>
                  <a:srgbClr val="000000"/>
                </a:solidFill>
                <a:latin typeface="Poppins"/>
              </a:rPr>
              <a:t>Source: https://www.insidehighered.com/blogs/call-action-marketing-and-communications-higher-education/following-leads-higher-ed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815679"/>
            <a:chOff x="0" y="0"/>
            <a:chExt cx="4816593" cy="214829"/>
          </a:xfrm>
        </p:grpSpPr>
        <p:sp>
          <p:nvSpPr>
            <p:cNvPr id="3" name="Freeform 3"/>
            <p:cNvSpPr/>
            <p:nvPr/>
          </p:nvSpPr>
          <p:spPr>
            <a:xfrm>
              <a:off x="0" y="0"/>
              <a:ext cx="4816592" cy="214829"/>
            </a:xfrm>
            <a:custGeom>
              <a:avLst/>
              <a:gdLst/>
              <a:ahLst/>
              <a:cxnLst/>
              <a:rect l="l" t="t" r="r" b="b"/>
              <a:pathLst>
                <a:path w="4816592" h="214829">
                  <a:moveTo>
                    <a:pt x="0" y="0"/>
                  </a:moveTo>
                  <a:lnTo>
                    <a:pt x="4816592" y="0"/>
                  </a:lnTo>
                  <a:lnTo>
                    <a:pt x="4816592" y="214829"/>
                  </a:lnTo>
                  <a:lnTo>
                    <a:pt x="0" y="214829"/>
                  </a:lnTo>
                  <a:close/>
                </a:path>
              </a:pathLst>
            </a:custGeom>
            <a:solidFill>
              <a:srgbClr val="29589A"/>
            </a:solidFill>
          </p:spPr>
          <p:txBody>
            <a:bodyPr/>
            <a:lstStyle/>
            <a:p>
              <a:endParaRPr lang="en-US"/>
            </a:p>
          </p:txBody>
        </p:sp>
        <p:sp>
          <p:nvSpPr>
            <p:cNvPr id="4" name="TextBox 4"/>
            <p:cNvSpPr txBox="1"/>
            <p:nvPr/>
          </p:nvSpPr>
          <p:spPr>
            <a:xfrm>
              <a:off x="0" y="-76200"/>
              <a:ext cx="4816593" cy="291029"/>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3"/>
            <a:stretch>
              <a:fillRect/>
            </a:stretch>
          </a:blipFill>
        </p:spPr>
        <p:txBody>
          <a:bodyPr/>
          <a:lstStyle/>
          <a:p>
            <a:endParaRPr lang="en-US"/>
          </a:p>
        </p:txBody>
      </p:sp>
      <p:sp>
        <p:nvSpPr>
          <p:cNvPr id="6" name="Freeform 6"/>
          <p:cNvSpPr/>
          <p:nvPr/>
        </p:nvSpPr>
        <p:spPr>
          <a:xfrm>
            <a:off x="7908667" y="4763227"/>
            <a:ext cx="2470666" cy="2260659"/>
          </a:xfrm>
          <a:custGeom>
            <a:avLst/>
            <a:gdLst/>
            <a:ahLst/>
            <a:cxnLst/>
            <a:rect l="l" t="t" r="r" b="b"/>
            <a:pathLst>
              <a:path w="2470666" h="2260659">
                <a:moveTo>
                  <a:pt x="0" y="0"/>
                </a:moveTo>
                <a:lnTo>
                  <a:pt x="2470666" y="0"/>
                </a:lnTo>
                <a:lnTo>
                  <a:pt x="2470666" y="2260659"/>
                </a:lnTo>
                <a:lnTo>
                  <a:pt x="0" y="22606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6086615" y="2942521"/>
            <a:ext cx="5968529" cy="1278357"/>
          </a:xfrm>
          <a:prstGeom prst="rect">
            <a:avLst/>
          </a:prstGeom>
        </p:spPr>
        <p:txBody>
          <a:bodyPr lIns="0" tIns="0" rIns="0" bIns="0" rtlCol="0" anchor="t">
            <a:spAutoFit/>
          </a:bodyPr>
          <a:lstStyle/>
          <a:p>
            <a:pPr algn="ctr">
              <a:lnSpc>
                <a:spcPts val="9864"/>
              </a:lnSpc>
            </a:pPr>
            <a:r>
              <a:rPr lang="en-US" sz="7045">
                <a:solidFill>
                  <a:srgbClr val="29589A"/>
                </a:solidFill>
                <a:latin typeface="Poppins Bold"/>
              </a:rPr>
              <a:t>Case Studies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g29876637a77_0_0"/>
          <p:cNvSpPr txBox="1">
            <a:spLocks noGrp="1"/>
          </p:cNvSpPr>
          <p:nvPr>
            <p:ph type="title"/>
          </p:nvPr>
        </p:nvSpPr>
        <p:spPr>
          <a:xfrm>
            <a:off x="1458900" y="1728600"/>
            <a:ext cx="15148800" cy="5970000"/>
          </a:xfrm>
          <a:prstGeom prst="rect">
            <a:avLst/>
          </a:prstGeom>
          <a:noFill/>
          <a:ln>
            <a:noFill/>
          </a:ln>
        </p:spPr>
        <p:txBody>
          <a:bodyPr spcFirstLastPara="1" wrap="square" lIns="182850" tIns="182850" rIns="182850" bIns="182850" anchor="ctr" anchorCtr="0">
            <a:normAutofit/>
          </a:bodyPr>
          <a:lstStyle/>
          <a:p>
            <a:r>
              <a:rPr lang="en" sz="6400"/>
              <a:t>“</a:t>
            </a:r>
            <a:r>
              <a:rPr lang="en" sz="6400">
                <a:solidFill>
                  <a:srgbClr val="FFF2CC"/>
                </a:solidFill>
              </a:rPr>
              <a:t>All you need is the plan, the roadmap, and the courage to press on to your destination.</a:t>
            </a:r>
            <a:r>
              <a:rPr lang="en" sz="6400"/>
              <a:t>" </a:t>
            </a:r>
            <a:endParaRPr sz="6400"/>
          </a:p>
          <a:p>
            <a:endParaRPr sz="5800"/>
          </a:p>
          <a:p>
            <a:r>
              <a:rPr lang="en" sz="4800" i="1"/>
              <a:t>~Earl Nightingale, Author</a:t>
            </a:r>
            <a:endParaRPr sz="4800" i="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61782" y="669538"/>
            <a:ext cx="7985760"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Case Study: Community College </a:t>
            </a:r>
          </a:p>
        </p:txBody>
      </p:sp>
      <p:sp>
        <p:nvSpPr>
          <p:cNvPr id="7" name="Freeform 7"/>
          <p:cNvSpPr/>
          <p:nvPr/>
        </p:nvSpPr>
        <p:spPr>
          <a:xfrm>
            <a:off x="7250133" y="1548508"/>
            <a:ext cx="3787735" cy="919878"/>
          </a:xfrm>
          <a:custGeom>
            <a:avLst/>
            <a:gdLst/>
            <a:ahLst/>
            <a:cxnLst/>
            <a:rect l="l" t="t" r="r" b="b"/>
            <a:pathLst>
              <a:path w="3787735" h="919878">
                <a:moveTo>
                  <a:pt x="0" y="0"/>
                </a:moveTo>
                <a:lnTo>
                  <a:pt x="3787734" y="0"/>
                </a:lnTo>
                <a:lnTo>
                  <a:pt x="3787734" y="919879"/>
                </a:lnTo>
                <a:lnTo>
                  <a:pt x="0" y="91987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750652" y="5292622"/>
            <a:ext cx="7412630" cy="2289810"/>
          </a:xfrm>
          <a:prstGeom prst="rect">
            <a:avLst/>
          </a:prstGeom>
        </p:spPr>
        <p:txBody>
          <a:bodyPr lIns="0" tIns="0" rIns="0" bIns="0" rtlCol="0" anchor="t">
            <a:spAutoFit/>
          </a:bodyPr>
          <a:lstStyle/>
          <a:p>
            <a:pPr>
              <a:lnSpc>
                <a:spcPts val="3600"/>
              </a:lnSpc>
            </a:pPr>
            <a:r>
              <a:rPr lang="en-US" sz="2400">
                <a:solidFill>
                  <a:srgbClr val="000000"/>
                </a:solidFill>
                <a:latin typeface="Poppins"/>
              </a:rPr>
              <a:t>Dutchess Community College recently opened a state-of-the-art mechatronics facility in which they offer multiple job-ready certifications. Their goal was to cost-effectively recruit adult and non-traditional learners into the new programs. </a:t>
            </a:r>
          </a:p>
        </p:txBody>
      </p:sp>
      <p:sp>
        <p:nvSpPr>
          <p:cNvPr id="9" name="TextBox 9"/>
          <p:cNvSpPr txBox="1"/>
          <p:nvPr/>
        </p:nvSpPr>
        <p:spPr>
          <a:xfrm>
            <a:off x="750652" y="4520381"/>
            <a:ext cx="3945161" cy="484124"/>
          </a:xfrm>
          <a:prstGeom prst="rect">
            <a:avLst/>
          </a:prstGeom>
        </p:spPr>
        <p:txBody>
          <a:bodyPr lIns="0" tIns="0" rIns="0" bIns="0" rtlCol="0" anchor="t">
            <a:spAutoFit/>
          </a:bodyPr>
          <a:lstStyle/>
          <a:p>
            <a:pPr>
              <a:lnSpc>
                <a:spcPts val="3766"/>
              </a:lnSpc>
              <a:spcBef>
                <a:spcPct val="0"/>
              </a:spcBef>
            </a:pPr>
            <a:r>
              <a:rPr lang="en-US" sz="2690">
                <a:solidFill>
                  <a:srgbClr val="3C592A"/>
                </a:solidFill>
                <a:latin typeface="Poppins Bold"/>
              </a:rPr>
              <a:t>Problem</a:t>
            </a:r>
          </a:p>
        </p:txBody>
      </p:sp>
      <p:sp>
        <p:nvSpPr>
          <p:cNvPr id="10" name="TextBox 10"/>
          <p:cNvSpPr txBox="1"/>
          <p:nvPr/>
        </p:nvSpPr>
        <p:spPr>
          <a:xfrm>
            <a:off x="10184333" y="4499209"/>
            <a:ext cx="2365572" cy="484124"/>
          </a:xfrm>
          <a:prstGeom prst="rect">
            <a:avLst/>
          </a:prstGeom>
        </p:spPr>
        <p:txBody>
          <a:bodyPr lIns="0" tIns="0" rIns="0" bIns="0" rtlCol="0" anchor="t">
            <a:spAutoFit/>
          </a:bodyPr>
          <a:lstStyle/>
          <a:p>
            <a:pPr>
              <a:lnSpc>
                <a:spcPts val="3766"/>
              </a:lnSpc>
              <a:spcBef>
                <a:spcPct val="0"/>
              </a:spcBef>
            </a:pPr>
            <a:r>
              <a:rPr lang="en-US" sz="2690">
                <a:solidFill>
                  <a:srgbClr val="3C592A"/>
                </a:solidFill>
                <a:latin typeface="Poppins Bold"/>
              </a:rPr>
              <a:t>Solution</a:t>
            </a:r>
          </a:p>
        </p:txBody>
      </p:sp>
      <p:sp>
        <p:nvSpPr>
          <p:cNvPr id="11" name="TextBox 11"/>
          <p:cNvSpPr txBox="1"/>
          <p:nvPr/>
        </p:nvSpPr>
        <p:spPr>
          <a:xfrm>
            <a:off x="1784480" y="3016857"/>
            <a:ext cx="15152165" cy="862353"/>
          </a:xfrm>
          <a:prstGeom prst="rect">
            <a:avLst/>
          </a:prstGeom>
        </p:spPr>
        <p:txBody>
          <a:bodyPr lIns="0" tIns="0" rIns="0" bIns="0" rtlCol="0" anchor="t">
            <a:spAutoFit/>
          </a:bodyPr>
          <a:lstStyle/>
          <a:p>
            <a:pPr algn="ctr">
              <a:lnSpc>
                <a:spcPts val="3393"/>
              </a:lnSpc>
              <a:spcBef>
                <a:spcPct val="0"/>
              </a:spcBef>
            </a:pPr>
            <a:r>
              <a:rPr lang="en-US" sz="2424">
                <a:solidFill>
                  <a:srgbClr val="000000"/>
                </a:solidFill>
                <a:latin typeface="Poppins"/>
              </a:rPr>
              <a:t>Part of the SUNY System, Dutchess Community College offers access to a broad range of learning opportunities and experiences to meet the educational needs of a diverse community.</a:t>
            </a:r>
          </a:p>
        </p:txBody>
      </p:sp>
      <p:sp>
        <p:nvSpPr>
          <p:cNvPr id="12" name="TextBox 12"/>
          <p:cNvSpPr txBox="1"/>
          <p:nvPr/>
        </p:nvSpPr>
        <p:spPr>
          <a:xfrm>
            <a:off x="10184333" y="5148341"/>
            <a:ext cx="7412630" cy="3661410"/>
          </a:xfrm>
          <a:prstGeom prst="rect">
            <a:avLst/>
          </a:prstGeom>
        </p:spPr>
        <p:txBody>
          <a:bodyPr lIns="0" tIns="0" rIns="0" bIns="0" rtlCol="0" anchor="t">
            <a:spAutoFit/>
          </a:bodyPr>
          <a:lstStyle/>
          <a:p>
            <a:pPr>
              <a:lnSpc>
                <a:spcPts val="3600"/>
              </a:lnSpc>
            </a:pPr>
            <a:r>
              <a:rPr lang="en-US" sz="2400">
                <a:solidFill>
                  <a:srgbClr val="000000"/>
                </a:solidFill>
                <a:latin typeface="Poppins"/>
              </a:rPr>
              <a:t>College</a:t>
            </a:r>
            <a:r>
              <a:rPr lang="en-US" sz="2400">
                <a:solidFill>
                  <a:srgbClr val="000000"/>
                </a:solidFill>
                <a:latin typeface="Poppins Italics"/>
              </a:rPr>
              <a:t>APP</a:t>
            </a:r>
            <a:r>
              <a:rPr lang="en-US" sz="2400">
                <a:solidFill>
                  <a:srgbClr val="000000"/>
                </a:solidFill>
                <a:latin typeface="Poppins"/>
              </a:rPr>
              <a:t> selected marketing audiences using proprietary Intent to Enroll probability scores combined with College</a:t>
            </a:r>
            <a:r>
              <a:rPr lang="en-US" sz="2400">
                <a:solidFill>
                  <a:srgbClr val="000000"/>
                </a:solidFill>
                <a:latin typeface="Poppins Italics"/>
              </a:rPr>
              <a:t>APP+</a:t>
            </a:r>
            <a:r>
              <a:rPr lang="en-US" sz="2400">
                <a:solidFill>
                  <a:srgbClr val="000000"/>
                </a:solidFill>
                <a:latin typeface="Poppins"/>
              </a:rPr>
              <a:t> occupation data to finely tune audiences for the specialized programs offered at the lab. </a:t>
            </a:r>
          </a:p>
          <a:p>
            <a:pPr>
              <a:lnSpc>
                <a:spcPts val="3600"/>
              </a:lnSpc>
            </a:pPr>
            <a:endParaRPr lang="en-US" sz="2400">
              <a:solidFill>
                <a:srgbClr val="000000"/>
              </a:solidFill>
              <a:latin typeface="Poppins"/>
            </a:endParaRPr>
          </a:p>
          <a:p>
            <a:pPr>
              <a:lnSpc>
                <a:spcPts val="3600"/>
              </a:lnSpc>
            </a:pPr>
            <a:r>
              <a:rPr lang="en-US" sz="2400">
                <a:solidFill>
                  <a:srgbClr val="000000"/>
                </a:solidFill>
                <a:latin typeface="Poppins"/>
              </a:rPr>
              <a:t>College</a:t>
            </a:r>
            <a:r>
              <a:rPr lang="en-US" sz="2400">
                <a:solidFill>
                  <a:srgbClr val="000000"/>
                </a:solidFill>
                <a:latin typeface="Poppins Italics"/>
              </a:rPr>
              <a:t>APP’s</a:t>
            </a:r>
            <a:r>
              <a:rPr lang="en-US" sz="2400">
                <a:solidFill>
                  <a:srgbClr val="000000"/>
                </a:solidFill>
                <a:latin typeface="Poppins"/>
              </a:rPr>
              <a:t> Media Placement and Optimization team managed the campaign. </a:t>
            </a:r>
          </a:p>
        </p:txBody>
      </p:sp>
      <p:sp>
        <p:nvSpPr>
          <p:cNvPr id="13" name="AutoShape 13"/>
          <p:cNvSpPr/>
          <p:nvPr/>
        </p:nvSpPr>
        <p:spPr>
          <a:xfrm>
            <a:off x="9144000" y="5004505"/>
            <a:ext cx="0" cy="3421879"/>
          </a:xfrm>
          <a:prstGeom prst="line">
            <a:avLst/>
          </a:prstGeom>
          <a:ln w="38100" cap="flat">
            <a:solidFill>
              <a:srgbClr val="3C592A"/>
            </a:solidFill>
            <a:prstDash val="sysDot"/>
            <a:headEnd type="none" w="sm" len="sm"/>
            <a:tailEnd type="none" w="sm" len="sm"/>
          </a:ln>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61782" y="669538"/>
            <a:ext cx="7985760"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Case Study: Community College </a:t>
            </a:r>
          </a:p>
        </p:txBody>
      </p:sp>
      <p:sp>
        <p:nvSpPr>
          <p:cNvPr id="7" name="Freeform 7"/>
          <p:cNvSpPr/>
          <p:nvPr/>
        </p:nvSpPr>
        <p:spPr>
          <a:xfrm>
            <a:off x="6866708" y="2094995"/>
            <a:ext cx="6575529" cy="6608572"/>
          </a:xfrm>
          <a:custGeom>
            <a:avLst/>
            <a:gdLst/>
            <a:ahLst/>
            <a:cxnLst/>
            <a:rect l="l" t="t" r="r" b="b"/>
            <a:pathLst>
              <a:path w="6575529" h="6608572">
                <a:moveTo>
                  <a:pt x="0" y="0"/>
                </a:moveTo>
                <a:lnTo>
                  <a:pt x="6575528" y="0"/>
                </a:lnTo>
                <a:lnTo>
                  <a:pt x="6575528" y="6608572"/>
                </a:lnTo>
                <a:lnTo>
                  <a:pt x="0" y="6608572"/>
                </a:lnTo>
                <a:lnTo>
                  <a:pt x="0" y="0"/>
                </a:lnTo>
                <a:close/>
              </a:path>
            </a:pathLst>
          </a:custGeom>
          <a:blipFill>
            <a:blip r:embed="rId3"/>
            <a:stretch>
              <a:fillRect/>
            </a:stretch>
          </a:blipFill>
        </p:spPr>
        <p:txBody>
          <a:bodyPr/>
          <a:lstStyle/>
          <a:p>
            <a:endParaRPr lang="en-US"/>
          </a:p>
        </p:txBody>
      </p:sp>
      <p:sp>
        <p:nvSpPr>
          <p:cNvPr id="8" name="Freeform 8"/>
          <p:cNvSpPr/>
          <p:nvPr/>
        </p:nvSpPr>
        <p:spPr>
          <a:xfrm>
            <a:off x="13716974" y="1960993"/>
            <a:ext cx="3869018" cy="6876575"/>
          </a:xfrm>
          <a:custGeom>
            <a:avLst/>
            <a:gdLst/>
            <a:ahLst/>
            <a:cxnLst/>
            <a:rect l="l" t="t" r="r" b="b"/>
            <a:pathLst>
              <a:path w="3869018" h="6876575">
                <a:moveTo>
                  <a:pt x="0" y="0"/>
                </a:moveTo>
                <a:lnTo>
                  <a:pt x="3869019" y="0"/>
                </a:lnTo>
                <a:lnTo>
                  <a:pt x="3869019" y="6876575"/>
                </a:lnTo>
                <a:lnTo>
                  <a:pt x="0" y="6876575"/>
                </a:lnTo>
                <a:lnTo>
                  <a:pt x="0" y="0"/>
                </a:lnTo>
                <a:close/>
              </a:path>
            </a:pathLst>
          </a:custGeom>
          <a:blipFill>
            <a:blip r:embed="rId4"/>
            <a:stretch>
              <a:fillRect/>
            </a:stretch>
          </a:blipFill>
        </p:spPr>
        <p:txBody>
          <a:bodyPr/>
          <a:lstStyle/>
          <a:p>
            <a:endParaRPr lang="en-US"/>
          </a:p>
        </p:txBody>
      </p:sp>
      <p:sp>
        <p:nvSpPr>
          <p:cNvPr id="9" name="TextBox 9"/>
          <p:cNvSpPr txBox="1"/>
          <p:nvPr/>
        </p:nvSpPr>
        <p:spPr>
          <a:xfrm>
            <a:off x="561782" y="2066420"/>
            <a:ext cx="3506416" cy="438150"/>
          </a:xfrm>
          <a:prstGeom prst="rect">
            <a:avLst/>
          </a:prstGeom>
        </p:spPr>
        <p:txBody>
          <a:bodyPr lIns="0" tIns="0" rIns="0" bIns="0" rtlCol="0" anchor="t">
            <a:spAutoFit/>
          </a:bodyPr>
          <a:lstStyle/>
          <a:p>
            <a:pPr>
              <a:lnSpc>
                <a:spcPts val="3228"/>
              </a:lnSpc>
            </a:pPr>
            <a:r>
              <a:rPr lang="en-US" sz="2690">
                <a:solidFill>
                  <a:srgbClr val="3C592A"/>
                </a:solidFill>
                <a:latin typeface="Poppins Bold"/>
              </a:rPr>
              <a:t>Channel + Creative</a:t>
            </a:r>
          </a:p>
        </p:txBody>
      </p:sp>
      <p:sp>
        <p:nvSpPr>
          <p:cNvPr id="10" name="TextBox 10"/>
          <p:cNvSpPr txBox="1"/>
          <p:nvPr/>
        </p:nvSpPr>
        <p:spPr>
          <a:xfrm>
            <a:off x="561782" y="2718877"/>
            <a:ext cx="5245829" cy="3128010"/>
          </a:xfrm>
          <a:prstGeom prst="rect">
            <a:avLst/>
          </a:prstGeom>
        </p:spPr>
        <p:txBody>
          <a:bodyPr lIns="0" tIns="0" rIns="0" bIns="0" rtlCol="0" anchor="t">
            <a:spAutoFit/>
          </a:bodyPr>
          <a:lstStyle/>
          <a:p>
            <a:pPr algn="l">
              <a:lnSpc>
                <a:spcPts val="3599"/>
              </a:lnSpc>
            </a:pPr>
            <a:r>
              <a:rPr lang="en-US" sz="2399">
                <a:solidFill>
                  <a:srgbClr val="000000"/>
                </a:solidFill>
                <a:latin typeface="Poppins"/>
              </a:rPr>
              <a:t>College</a:t>
            </a:r>
            <a:r>
              <a:rPr lang="en-US" sz="2399">
                <a:solidFill>
                  <a:srgbClr val="000000"/>
                </a:solidFill>
                <a:latin typeface="Poppins Italics"/>
              </a:rPr>
              <a:t>APP</a:t>
            </a:r>
            <a:r>
              <a:rPr lang="en-US" sz="2399">
                <a:solidFill>
                  <a:srgbClr val="000000"/>
                </a:solidFill>
                <a:latin typeface="Poppins"/>
              </a:rPr>
              <a:t> placed and managed two campaigns on the Meta platform.  The first was a video campaign and the second was a “carousel” ad offering multiple options for adults to self-select their interests.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grpSp>
        <p:nvGrpSpPr>
          <p:cNvPr id="6" name="Group 6"/>
          <p:cNvGrpSpPr/>
          <p:nvPr/>
        </p:nvGrpSpPr>
        <p:grpSpPr>
          <a:xfrm>
            <a:off x="9009047" y="5055131"/>
            <a:ext cx="6813388" cy="573807"/>
            <a:chOff x="0" y="0"/>
            <a:chExt cx="1315993" cy="110830"/>
          </a:xfrm>
        </p:grpSpPr>
        <p:sp>
          <p:nvSpPr>
            <p:cNvPr id="7" name="Freeform 7"/>
            <p:cNvSpPr/>
            <p:nvPr/>
          </p:nvSpPr>
          <p:spPr>
            <a:xfrm>
              <a:off x="0" y="0"/>
              <a:ext cx="1315993" cy="110830"/>
            </a:xfrm>
            <a:custGeom>
              <a:avLst/>
              <a:gdLst/>
              <a:ahLst/>
              <a:cxnLst/>
              <a:rect l="l" t="t" r="r" b="b"/>
              <a:pathLst>
                <a:path w="1315993" h="110830">
                  <a:moveTo>
                    <a:pt x="0" y="0"/>
                  </a:moveTo>
                  <a:lnTo>
                    <a:pt x="1315993" y="0"/>
                  </a:lnTo>
                  <a:lnTo>
                    <a:pt x="1315993" y="110830"/>
                  </a:lnTo>
                  <a:lnTo>
                    <a:pt x="0" y="110830"/>
                  </a:lnTo>
                  <a:close/>
                </a:path>
              </a:pathLst>
            </a:custGeom>
            <a:solidFill>
              <a:srgbClr val="29589A"/>
            </a:solidFill>
          </p:spPr>
          <p:txBody>
            <a:bodyPr/>
            <a:lstStyle/>
            <a:p>
              <a:endParaRPr lang="en-US"/>
            </a:p>
          </p:txBody>
        </p:sp>
        <p:sp>
          <p:nvSpPr>
            <p:cNvPr id="8" name="TextBox 8"/>
            <p:cNvSpPr txBox="1"/>
            <p:nvPr/>
          </p:nvSpPr>
          <p:spPr>
            <a:xfrm>
              <a:off x="0" y="-47625"/>
              <a:ext cx="1315993" cy="158455"/>
            </a:xfrm>
            <a:prstGeom prst="rect">
              <a:avLst/>
            </a:prstGeom>
          </p:spPr>
          <p:txBody>
            <a:bodyPr lIns="91681" tIns="91681" rIns="91681" bIns="91681" rtlCol="0" anchor="ctr"/>
            <a:lstStyle/>
            <a:p>
              <a:pPr algn="ctr">
                <a:lnSpc>
                  <a:spcPts val="2100"/>
                </a:lnSpc>
              </a:pPr>
              <a:endParaRPr/>
            </a:p>
          </p:txBody>
        </p:sp>
      </p:grpSp>
      <p:grpSp>
        <p:nvGrpSpPr>
          <p:cNvPr id="9" name="Group 9"/>
          <p:cNvGrpSpPr/>
          <p:nvPr/>
        </p:nvGrpSpPr>
        <p:grpSpPr>
          <a:xfrm>
            <a:off x="9009047" y="6780236"/>
            <a:ext cx="4659475" cy="1200165"/>
            <a:chOff x="0" y="0"/>
            <a:chExt cx="871107" cy="224376"/>
          </a:xfrm>
        </p:grpSpPr>
        <p:sp>
          <p:nvSpPr>
            <p:cNvPr id="10" name="Freeform 10"/>
            <p:cNvSpPr/>
            <p:nvPr/>
          </p:nvSpPr>
          <p:spPr>
            <a:xfrm>
              <a:off x="0" y="0"/>
              <a:ext cx="871107" cy="224376"/>
            </a:xfrm>
            <a:custGeom>
              <a:avLst/>
              <a:gdLst/>
              <a:ahLst/>
              <a:cxnLst/>
              <a:rect l="l" t="t" r="r" b="b"/>
              <a:pathLst>
                <a:path w="871107" h="224376">
                  <a:moveTo>
                    <a:pt x="0" y="0"/>
                  </a:moveTo>
                  <a:lnTo>
                    <a:pt x="871107" y="0"/>
                  </a:lnTo>
                  <a:lnTo>
                    <a:pt x="871107" y="224376"/>
                  </a:lnTo>
                  <a:lnTo>
                    <a:pt x="0" y="224376"/>
                  </a:lnTo>
                  <a:close/>
                </a:path>
              </a:pathLst>
            </a:custGeom>
            <a:solidFill>
              <a:srgbClr val="29589A"/>
            </a:solidFill>
          </p:spPr>
          <p:txBody>
            <a:bodyPr/>
            <a:lstStyle/>
            <a:p>
              <a:endParaRPr lang="en-US"/>
            </a:p>
          </p:txBody>
        </p:sp>
        <p:sp>
          <p:nvSpPr>
            <p:cNvPr id="11" name="TextBox 11"/>
            <p:cNvSpPr txBox="1"/>
            <p:nvPr/>
          </p:nvSpPr>
          <p:spPr>
            <a:xfrm>
              <a:off x="0" y="-47625"/>
              <a:ext cx="871107" cy="272001"/>
            </a:xfrm>
            <a:prstGeom prst="rect">
              <a:avLst/>
            </a:prstGeom>
          </p:spPr>
          <p:txBody>
            <a:bodyPr lIns="94719" tIns="94719" rIns="94719" bIns="94719" rtlCol="0" anchor="ctr"/>
            <a:lstStyle/>
            <a:p>
              <a:pPr algn="ctr">
                <a:lnSpc>
                  <a:spcPts val="2100"/>
                </a:lnSpc>
              </a:pPr>
              <a:endParaRPr/>
            </a:p>
          </p:txBody>
        </p:sp>
      </p:grpSp>
      <p:sp>
        <p:nvSpPr>
          <p:cNvPr id="12" name="Freeform 12"/>
          <p:cNvSpPr/>
          <p:nvPr/>
        </p:nvSpPr>
        <p:spPr>
          <a:xfrm>
            <a:off x="1357298" y="5157606"/>
            <a:ext cx="6778149" cy="2982385"/>
          </a:xfrm>
          <a:custGeom>
            <a:avLst/>
            <a:gdLst/>
            <a:ahLst/>
            <a:cxnLst/>
            <a:rect l="l" t="t" r="r" b="b"/>
            <a:pathLst>
              <a:path w="6778149" h="2982385">
                <a:moveTo>
                  <a:pt x="0" y="0"/>
                </a:moveTo>
                <a:lnTo>
                  <a:pt x="6778149" y="0"/>
                </a:lnTo>
                <a:lnTo>
                  <a:pt x="6778149" y="2982385"/>
                </a:lnTo>
                <a:lnTo>
                  <a:pt x="0" y="2982385"/>
                </a:lnTo>
                <a:lnTo>
                  <a:pt x="0" y="0"/>
                </a:lnTo>
                <a:close/>
              </a:path>
            </a:pathLst>
          </a:custGeom>
          <a:blipFill>
            <a:blip r:embed="rId3"/>
            <a:stretch>
              <a:fillRect/>
            </a:stretch>
          </a:blipFill>
        </p:spPr>
        <p:txBody>
          <a:bodyPr/>
          <a:lstStyle/>
          <a:p>
            <a:endParaRPr lang="en-US"/>
          </a:p>
        </p:txBody>
      </p:sp>
      <p:sp>
        <p:nvSpPr>
          <p:cNvPr id="13" name="TextBox 13"/>
          <p:cNvSpPr txBox="1"/>
          <p:nvPr/>
        </p:nvSpPr>
        <p:spPr>
          <a:xfrm>
            <a:off x="561782" y="669538"/>
            <a:ext cx="7985760"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Case Study: Community College </a:t>
            </a:r>
          </a:p>
        </p:txBody>
      </p:sp>
      <p:sp>
        <p:nvSpPr>
          <p:cNvPr id="14" name="TextBox 14"/>
          <p:cNvSpPr txBox="1"/>
          <p:nvPr/>
        </p:nvSpPr>
        <p:spPr>
          <a:xfrm>
            <a:off x="9189256" y="5005887"/>
            <a:ext cx="2270292" cy="495850"/>
          </a:xfrm>
          <a:prstGeom prst="rect">
            <a:avLst/>
          </a:prstGeom>
        </p:spPr>
        <p:txBody>
          <a:bodyPr lIns="0" tIns="0" rIns="0" bIns="0" rtlCol="0" anchor="t">
            <a:spAutoFit/>
          </a:bodyPr>
          <a:lstStyle/>
          <a:p>
            <a:pPr>
              <a:lnSpc>
                <a:spcPts val="4006"/>
              </a:lnSpc>
            </a:pPr>
            <a:r>
              <a:rPr lang="en-US" sz="2263">
                <a:solidFill>
                  <a:srgbClr val="FFFFFF"/>
                </a:solidFill>
                <a:latin typeface="Poppins Bold"/>
              </a:rPr>
              <a:t>Cost Per Click </a:t>
            </a:r>
          </a:p>
        </p:txBody>
      </p:sp>
      <p:sp>
        <p:nvSpPr>
          <p:cNvPr id="15" name="TextBox 15"/>
          <p:cNvSpPr txBox="1"/>
          <p:nvPr/>
        </p:nvSpPr>
        <p:spPr>
          <a:xfrm>
            <a:off x="11599849" y="4220553"/>
            <a:ext cx="1861594" cy="707904"/>
          </a:xfrm>
          <a:prstGeom prst="rect">
            <a:avLst/>
          </a:prstGeom>
        </p:spPr>
        <p:txBody>
          <a:bodyPr lIns="0" tIns="0" rIns="0" bIns="0" rtlCol="0" anchor="t">
            <a:spAutoFit/>
          </a:bodyPr>
          <a:lstStyle/>
          <a:p>
            <a:pPr algn="ctr">
              <a:lnSpc>
                <a:spcPts val="2874"/>
              </a:lnSpc>
            </a:pPr>
            <a:r>
              <a:rPr lang="en-US" sz="2263">
                <a:solidFill>
                  <a:srgbClr val="3C592A"/>
                </a:solidFill>
                <a:latin typeface="Poppins Bold"/>
              </a:rPr>
              <a:t>SUNY</a:t>
            </a:r>
          </a:p>
          <a:p>
            <a:pPr algn="ctr">
              <a:lnSpc>
                <a:spcPts val="2874"/>
              </a:lnSpc>
            </a:pPr>
            <a:r>
              <a:rPr lang="en-US" sz="2263">
                <a:solidFill>
                  <a:srgbClr val="3C592A"/>
                </a:solidFill>
                <a:latin typeface="Poppins Bold"/>
              </a:rPr>
              <a:t>Dutchess</a:t>
            </a:r>
          </a:p>
        </p:txBody>
      </p:sp>
      <p:sp>
        <p:nvSpPr>
          <p:cNvPr id="16" name="TextBox 16"/>
          <p:cNvSpPr txBox="1"/>
          <p:nvPr/>
        </p:nvSpPr>
        <p:spPr>
          <a:xfrm>
            <a:off x="12065247" y="4948396"/>
            <a:ext cx="930797" cy="553681"/>
          </a:xfrm>
          <a:prstGeom prst="rect">
            <a:avLst/>
          </a:prstGeom>
        </p:spPr>
        <p:txBody>
          <a:bodyPr lIns="0" tIns="0" rIns="0" bIns="0" rtlCol="0" anchor="t">
            <a:spAutoFit/>
          </a:bodyPr>
          <a:lstStyle/>
          <a:p>
            <a:pPr algn="ctr">
              <a:lnSpc>
                <a:spcPts val="4639"/>
              </a:lnSpc>
            </a:pPr>
            <a:r>
              <a:rPr lang="en-US" sz="2263">
                <a:solidFill>
                  <a:srgbClr val="FFFFFF"/>
                </a:solidFill>
                <a:latin typeface="Poppins"/>
              </a:rPr>
              <a:t>$0.75</a:t>
            </a:r>
          </a:p>
        </p:txBody>
      </p:sp>
      <p:sp>
        <p:nvSpPr>
          <p:cNvPr id="17" name="TextBox 17"/>
          <p:cNvSpPr txBox="1"/>
          <p:nvPr/>
        </p:nvSpPr>
        <p:spPr>
          <a:xfrm>
            <a:off x="13552518" y="4170078"/>
            <a:ext cx="2157281" cy="780278"/>
          </a:xfrm>
          <a:prstGeom prst="rect">
            <a:avLst/>
          </a:prstGeom>
        </p:spPr>
        <p:txBody>
          <a:bodyPr lIns="0" tIns="0" rIns="0" bIns="0" rtlCol="0" anchor="t">
            <a:spAutoFit/>
          </a:bodyPr>
          <a:lstStyle/>
          <a:p>
            <a:pPr algn="ctr">
              <a:lnSpc>
                <a:spcPts val="3168"/>
              </a:lnSpc>
            </a:pPr>
            <a:r>
              <a:rPr lang="en-US" sz="2263">
                <a:solidFill>
                  <a:srgbClr val="3C592A"/>
                </a:solidFill>
                <a:latin typeface="Poppins Bold"/>
              </a:rPr>
              <a:t>Industry</a:t>
            </a:r>
          </a:p>
          <a:p>
            <a:pPr algn="ctr">
              <a:lnSpc>
                <a:spcPts val="3168"/>
              </a:lnSpc>
            </a:pPr>
            <a:r>
              <a:rPr lang="en-US" sz="2263">
                <a:solidFill>
                  <a:srgbClr val="3C592A"/>
                </a:solidFill>
                <a:latin typeface="Poppins Bold"/>
              </a:rPr>
              <a:t>Benchmark</a:t>
            </a:r>
          </a:p>
        </p:txBody>
      </p:sp>
      <p:sp>
        <p:nvSpPr>
          <p:cNvPr id="18" name="TextBox 18"/>
          <p:cNvSpPr txBox="1"/>
          <p:nvPr/>
        </p:nvSpPr>
        <p:spPr>
          <a:xfrm>
            <a:off x="14165760" y="4948056"/>
            <a:ext cx="930797" cy="553681"/>
          </a:xfrm>
          <a:prstGeom prst="rect">
            <a:avLst/>
          </a:prstGeom>
        </p:spPr>
        <p:txBody>
          <a:bodyPr lIns="0" tIns="0" rIns="0" bIns="0" rtlCol="0" anchor="t">
            <a:spAutoFit/>
          </a:bodyPr>
          <a:lstStyle/>
          <a:p>
            <a:pPr algn="ctr">
              <a:lnSpc>
                <a:spcPts val="4639"/>
              </a:lnSpc>
            </a:pPr>
            <a:r>
              <a:rPr lang="en-US" sz="2263">
                <a:solidFill>
                  <a:srgbClr val="FFFFFF"/>
                </a:solidFill>
                <a:latin typeface="Poppins"/>
              </a:rPr>
              <a:t>$1.06*</a:t>
            </a:r>
          </a:p>
        </p:txBody>
      </p:sp>
      <p:sp>
        <p:nvSpPr>
          <p:cNvPr id="19" name="TextBox 19"/>
          <p:cNvSpPr txBox="1"/>
          <p:nvPr/>
        </p:nvSpPr>
        <p:spPr>
          <a:xfrm>
            <a:off x="9195226" y="6760505"/>
            <a:ext cx="2264322" cy="1030873"/>
          </a:xfrm>
          <a:prstGeom prst="rect">
            <a:avLst/>
          </a:prstGeom>
        </p:spPr>
        <p:txBody>
          <a:bodyPr lIns="0" tIns="0" rIns="0" bIns="0" rtlCol="0" anchor="t">
            <a:spAutoFit/>
          </a:bodyPr>
          <a:lstStyle/>
          <a:p>
            <a:pPr algn="ctr">
              <a:lnSpc>
                <a:spcPts val="4138"/>
              </a:lnSpc>
            </a:pPr>
            <a:r>
              <a:rPr lang="en-US" sz="2338">
                <a:solidFill>
                  <a:srgbClr val="FFFFFF"/>
                </a:solidFill>
                <a:latin typeface="Poppins Bold"/>
              </a:rPr>
              <a:t>Engagement Rate</a:t>
            </a:r>
          </a:p>
        </p:txBody>
      </p:sp>
      <p:sp>
        <p:nvSpPr>
          <p:cNvPr id="20" name="TextBox 20"/>
          <p:cNvSpPr txBox="1"/>
          <p:nvPr/>
        </p:nvSpPr>
        <p:spPr>
          <a:xfrm>
            <a:off x="11629246" y="5989106"/>
            <a:ext cx="1923272" cy="730096"/>
          </a:xfrm>
          <a:prstGeom prst="rect">
            <a:avLst/>
          </a:prstGeom>
        </p:spPr>
        <p:txBody>
          <a:bodyPr lIns="0" tIns="0" rIns="0" bIns="0" rtlCol="0" anchor="t">
            <a:spAutoFit/>
          </a:bodyPr>
          <a:lstStyle/>
          <a:p>
            <a:pPr algn="ctr">
              <a:lnSpc>
                <a:spcPts val="2969"/>
              </a:lnSpc>
            </a:pPr>
            <a:r>
              <a:rPr lang="en-US" sz="2338">
                <a:solidFill>
                  <a:srgbClr val="3C592A"/>
                </a:solidFill>
                <a:latin typeface="Poppins Bold"/>
              </a:rPr>
              <a:t>SUNY</a:t>
            </a:r>
          </a:p>
          <a:p>
            <a:pPr algn="ctr">
              <a:lnSpc>
                <a:spcPts val="2969"/>
              </a:lnSpc>
            </a:pPr>
            <a:r>
              <a:rPr lang="en-US" sz="2338">
                <a:solidFill>
                  <a:srgbClr val="3C592A"/>
                </a:solidFill>
                <a:latin typeface="Poppins Bold"/>
              </a:rPr>
              <a:t>Dutchess</a:t>
            </a:r>
          </a:p>
        </p:txBody>
      </p:sp>
      <p:sp>
        <p:nvSpPr>
          <p:cNvPr id="21" name="TextBox 21"/>
          <p:cNvSpPr txBox="1"/>
          <p:nvPr/>
        </p:nvSpPr>
        <p:spPr>
          <a:xfrm>
            <a:off x="12110064" y="6964826"/>
            <a:ext cx="961636" cy="565082"/>
          </a:xfrm>
          <a:prstGeom prst="rect">
            <a:avLst/>
          </a:prstGeom>
        </p:spPr>
        <p:txBody>
          <a:bodyPr lIns="0" tIns="0" rIns="0" bIns="0" rtlCol="0" anchor="t">
            <a:spAutoFit/>
          </a:bodyPr>
          <a:lstStyle/>
          <a:p>
            <a:pPr algn="ctr">
              <a:lnSpc>
                <a:spcPts val="4793"/>
              </a:lnSpc>
            </a:pPr>
            <a:r>
              <a:rPr lang="en-US" sz="2338">
                <a:solidFill>
                  <a:srgbClr val="FFFFFF"/>
                </a:solidFill>
                <a:latin typeface="Poppins"/>
              </a:rPr>
              <a:t>6.70%</a:t>
            </a:r>
          </a:p>
        </p:txBody>
      </p:sp>
      <p:sp>
        <p:nvSpPr>
          <p:cNvPr id="22" name="TextBox 22"/>
          <p:cNvSpPr txBox="1"/>
          <p:nvPr/>
        </p:nvSpPr>
        <p:spPr>
          <a:xfrm>
            <a:off x="561782" y="1865053"/>
            <a:ext cx="3078858" cy="484124"/>
          </a:xfrm>
          <a:prstGeom prst="rect">
            <a:avLst/>
          </a:prstGeom>
        </p:spPr>
        <p:txBody>
          <a:bodyPr lIns="0" tIns="0" rIns="0" bIns="0" rtlCol="0" anchor="t">
            <a:spAutoFit/>
          </a:bodyPr>
          <a:lstStyle/>
          <a:p>
            <a:pPr>
              <a:lnSpc>
                <a:spcPts val="3766"/>
              </a:lnSpc>
              <a:spcBef>
                <a:spcPct val="0"/>
              </a:spcBef>
            </a:pPr>
            <a:r>
              <a:rPr lang="en-US" sz="2690">
                <a:solidFill>
                  <a:srgbClr val="3C592A"/>
                </a:solidFill>
                <a:latin typeface="Poppins Bold"/>
              </a:rPr>
              <a:t>The Results</a:t>
            </a:r>
          </a:p>
        </p:txBody>
      </p:sp>
      <p:sp>
        <p:nvSpPr>
          <p:cNvPr id="23" name="TextBox 23"/>
          <p:cNvSpPr txBox="1"/>
          <p:nvPr/>
        </p:nvSpPr>
        <p:spPr>
          <a:xfrm>
            <a:off x="1979697" y="5726101"/>
            <a:ext cx="5971842" cy="1759671"/>
          </a:xfrm>
          <a:prstGeom prst="rect">
            <a:avLst/>
          </a:prstGeom>
        </p:spPr>
        <p:txBody>
          <a:bodyPr lIns="0" tIns="0" rIns="0" bIns="0" rtlCol="0" anchor="t">
            <a:spAutoFit/>
          </a:bodyPr>
          <a:lstStyle/>
          <a:p>
            <a:pPr>
              <a:lnSpc>
                <a:spcPts val="3964"/>
              </a:lnSpc>
            </a:pPr>
            <a:r>
              <a:rPr lang="en-US" sz="2831">
                <a:solidFill>
                  <a:srgbClr val="29589A"/>
                </a:solidFill>
                <a:latin typeface="Poppins Bold"/>
              </a:rPr>
              <a:t>Top Line Results:</a:t>
            </a:r>
          </a:p>
          <a:p>
            <a:pPr>
              <a:lnSpc>
                <a:spcPts val="3423"/>
              </a:lnSpc>
            </a:pPr>
            <a:r>
              <a:rPr lang="en-US" sz="2445">
                <a:solidFill>
                  <a:srgbClr val="000000"/>
                </a:solidFill>
                <a:latin typeface="Poppins"/>
              </a:rPr>
              <a:t>76,676 Total Reach (Audience Size)</a:t>
            </a:r>
          </a:p>
          <a:p>
            <a:pPr>
              <a:lnSpc>
                <a:spcPts val="3423"/>
              </a:lnSpc>
            </a:pPr>
            <a:r>
              <a:rPr lang="en-US" sz="2445">
                <a:solidFill>
                  <a:srgbClr val="000000"/>
                </a:solidFill>
                <a:latin typeface="Poppins"/>
              </a:rPr>
              <a:t>6,520 Total Clicks</a:t>
            </a:r>
          </a:p>
          <a:p>
            <a:pPr algn="l">
              <a:lnSpc>
                <a:spcPts val="3423"/>
              </a:lnSpc>
              <a:spcBef>
                <a:spcPct val="0"/>
              </a:spcBef>
            </a:pPr>
            <a:r>
              <a:rPr lang="en-US" sz="2445">
                <a:solidFill>
                  <a:srgbClr val="000000"/>
                </a:solidFill>
                <a:latin typeface="Poppins"/>
              </a:rPr>
              <a:t>5,130 Unique Link Clicks</a:t>
            </a:r>
          </a:p>
        </p:txBody>
      </p:sp>
      <p:sp>
        <p:nvSpPr>
          <p:cNvPr id="24" name="TextBox 24"/>
          <p:cNvSpPr txBox="1"/>
          <p:nvPr/>
        </p:nvSpPr>
        <p:spPr>
          <a:xfrm>
            <a:off x="561782" y="9005466"/>
            <a:ext cx="7869315" cy="252834"/>
          </a:xfrm>
          <a:prstGeom prst="rect">
            <a:avLst/>
          </a:prstGeom>
        </p:spPr>
        <p:txBody>
          <a:bodyPr lIns="0" tIns="0" rIns="0" bIns="0" rtlCol="0" anchor="t">
            <a:spAutoFit/>
          </a:bodyPr>
          <a:lstStyle/>
          <a:p>
            <a:pPr>
              <a:lnSpc>
                <a:spcPts val="1996"/>
              </a:lnSpc>
              <a:spcBef>
                <a:spcPct val="0"/>
              </a:spcBef>
            </a:pPr>
            <a:r>
              <a:rPr lang="en-US" sz="1425">
                <a:solidFill>
                  <a:srgbClr val="000000"/>
                </a:solidFill>
                <a:latin typeface="Poppins"/>
              </a:rPr>
              <a:t>*source: https://instapage.com/blog/facebook-advertising-benchmarks</a:t>
            </a:r>
          </a:p>
        </p:txBody>
      </p:sp>
      <p:sp>
        <p:nvSpPr>
          <p:cNvPr id="25" name="TextBox 25"/>
          <p:cNvSpPr txBox="1"/>
          <p:nvPr/>
        </p:nvSpPr>
        <p:spPr>
          <a:xfrm>
            <a:off x="561782" y="2670843"/>
            <a:ext cx="16912199" cy="918210"/>
          </a:xfrm>
          <a:prstGeom prst="rect">
            <a:avLst/>
          </a:prstGeom>
        </p:spPr>
        <p:txBody>
          <a:bodyPr lIns="0" tIns="0" rIns="0" bIns="0" rtlCol="0" anchor="t">
            <a:spAutoFit/>
          </a:bodyPr>
          <a:lstStyle/>
          <a:p>
            <a:pPr algn="l">
              <a:lnSpc>
                <a:spcPts val="3600"/>
              </a:lnSpc>
            </a:pPr>
            <a:r>
              <a:rPr lang="en-US" sz="2400">
                <a:solidFill>
                  <a:srgbClr val="000000"/>
                </a:solidFill>
                <a:latin typeface="Poppins"/>
              </a:rPr>
              <a:t>The Dutchess campaign is driving high engagement with adults in their service area.  More than five thousand adults have clicked on the ads on $4,900 media spend.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AutoShape 6"/>
          <p:cNvSpPr/>
          <p:nvPr/>
        </p:nvSpPr>
        <p:spPr>
          <a:xfrm>
            <a:off x="9144000" y="5004505"/>
            <a:ext cx="0" cy="3421879"/>
          </a:xfrm>
          <a:prstGeom prst="line">
            <a:avLst/>
          </a:prstGeom>
          <a:ln w="38100" cap="flat">
            <a:solidFill>
              <a:srgbClr val="3C592A"/>
            </a:solidFill>
            <a:prstDash val="sysDot"/>
            <a:headEnd type="none" w="sm" len="sm"/>
            <a:tailEnd type="none" w="sm" len="sm"/>
          </a:ln>
        </p:spPr>
        <p:txBody>
          <a:bodyPr/>
          <a:lstStyle/>
          <a:p>
            <a:endParaRPr lang="en-US"/>
          </a:p>
        </p:txBody>
      </p:sp>
      <p:sp>
        <p:nvSpPr>
          <p:cNvPr id="7" name="Freeform 7"/>
          <p:cNvSpPr/>
          <p:nvPr/>
        </p:nvSpPr>
        <p:spPr>
          <a:xfrm>
            <a:off x="6122403" y="1698786"/>
            <a:ext cx="6043194" cy="1127572"/>
          </a:xfrm>
          <a:custGeom>
            <a:avLst/>
            <a:gdLst/>
            <a:ahLst/>
            <a:cxnLst/>
            <a:rect l="l" t="t" r="r" b="b"/>
            <a:pathLst>
              <a:path w="6043194" h="1127572">
                <a:moveTo>
                  <a:pt x="0" y="0"/>
                </a:moveTo>
                <a:lnTo>
                  <a:pt x="6043194" y="0"/>
                </a:lnTo>
                <a:lnTo>
                  <a:pt x="6043194" y="1127571"/>
                </a:lnTo>
                <a:lnTo>
                  <a:pt x="0" y="1127571"/>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561782" y="669538"/>
            <a:ext cx="7985760"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Case Study: University / College  </a:t>
            </a:r>
          </a:p>
        </p:txBody>
      </p:sp>
      <p:sp>
        <p:nvSpPr>
          <p:cNvPr id="9" name="TextBox 9"/>
          <p:cNvSpPr txBox="1"/>
          <p:nvPr/>
        </p:nvSpPr>
        <p:spPr>
          <a:xfrm>
            <a:off x="750652" y="5292622"/>
            <a:ext cx="7412630" cy="3204210"/>
          </a:xfrm>
          <a:prstGeom prst="rect">
            <a:avLst/>
          </a:prstGeom>
        </p:spPr>
        <p:txBody>
          <a:bodyPr lIns="0" tIns="0" rIns="0" bIns="0" rtlCol="0" anchor="t">
            <a:spAutoFit/>
          </a:bodyPr>
          <a:lstStyle/>
          <a:p>
            <a:pPr>
              <a:lnSpc>
                <a:spcPts val="3600"/>
              </a:lnSpc>
            </a:pPr>
            <a:r>
              <a:rPr lang="en-US" sz="2400">
                <a:solidFill>
                  <a:srgbClr val="000000"/>
                </a:solidFill>
                <a:latin typeface="Poppins"/>
              </a:rPr>
              <a:t>RPI retained CollegeAPP to advertise MBA and Graduate Engineering programs nationally. The campaigns include both brand and call-toaction creative on multiple digital and social channels. The campaigns include recruitment to targeted in-person event across the country using CollegeAPP+ occupation data.</a:t>
            </a:r>
          </a:p>
        </p:txBody>
      </p:sp>
      <p:sp>
        <p:nvSpPr>
          <p:cNvPr id="10" name="TextBox 10"/>
          <p:cNvSpPr txBox="1"/>
          <p:nvPr/>
        </p:nvSpPr>
        <p:spPr>
          <a:xfrm>
            <a:off x="750652" y="4520381"/>
            <a:ext cx="3945161" cy="484124"/>
          </a:xfrm>
          <a:prstGeom prst="rect">
            <a:avLst/>
          </a:prstGeom>
        </p:spPr>
        <p:txBody>
          <a:bodyPr lIns="0" tIns="0" rIns="0" bIns="0" rtlCol="0" anchor="t">
            <a:spAutoFit/>
          </a:bodyPr>
          <a:lstStyle/>
          <a:p>
            <a:pPr>
              <a:lnSpc>
                <a:spcPts val="3766"/>
              </a:lnSpc>
              <a:spcBef>
                <a:spcPct val="0"/>
              </a:spcBef>
            </a:pPr>
            <a:r>
              <a:rPr lang="en-US" sz="2690">
                <a:solidFill>
                  <a:srgbClr val="3C592A"/>
                </a:solidFill>
                <a:latin typeface="Poppins Bold"/>
              </a:rPr>
              <a:t>Background</a:t>
            </a:r>
          </a:p>
        </p:txBody>
      </p:sp>
      <p:sp>
        <p:nvSpPr>
          <p:cNvPr id="11" name="TextBox 11"/>
          <p:cNvSpPr txBox="1"/>
          <p:nvPr/>
        </p:nvSpPr>
        <p:spPr>
          <a:xfrm>
            <a:off x="10184333" y="4499209"/>
            <a:ext cx="2365572" cy="484124"/>
          </a:xfrm>
          <a:prstGeom prst="rect">
            <a:avLst/>
          </a:prstGeom>
        </p:spPr>
        <p:txBody>
          <a:bodyPr lIns="0" tIns="0" rIns="0" bIns="0" rtlCol="0" anchor="t">
            <a:spAutoFit/>
          </a:bodyPr>
          <a:lstStyle/>
          <a:p>
            <a:pPr>
              <a:lnSpc>
                <a:spcPts val="3766"/>
              </a:lnSpc>
              <a:spcBef>
                <a:spcPct val="0"/>
              </a:spcBef>
            </a:pPr>
            <a:r>
              <a:rPr lang="en-US" sz="2690">
                <a:solidFill>
                  <a:srgbClr val="3C592A"/>
                </a:solidFill>
                <a:latin typeface="Poppins Bold"/>
              </a:rPr>
              <a:t>Solution</a:t>
            </a:r>
          </a:p>
        </p:txBody>
      </p:sp>
      <p:sp>
        <p:nvSpPr>
          <p:cNvPr id="12" name="TextBox 12"/>
          <p:cNvSpPr txBox="1"/>
          <p:nvPr/>
        </p:nvSpPr>
        <p:spPr>
          <a:xfrm>
            <a:off x="1784480" y="3016857"/>
            <a:ext cx="15474820" cy="1290978"/>
          </a:xfrm>
          <a:prstGeom prst="rect">
            <a:avLst/>
          </a:prstGeom>
        </p:spPr>
        <p:txBody>
          <a:bodyPr lIns="0" tIns="0" rIns="0" bIns="0" rtlCol="0" anchor="t">
            <a:spAutoFit/>
          </a:bodyPr>
          <a:lstStyle/>
          <a:p>
            <a:pPr algn="ctr">
              <a:lnSpc>
                <a:spcPts val="3393"/>
              </a:lnSpc>
              <a:spcBef>
                <a:spcPct val="0"/>
              </a:spcBef>
            </a:pPr>
            <a:r>
              <a:rPr lang="en-US" sz="2424">
                <a:solidFill>
                  <a:srgbClr val="000000"/>
                </a:solidFill>
                <a:latin typeface="Poppins"/>
              </a:rPr>
              <a:t>Founded in 1824, Rensselaer Polytechnic Institute is America’s first technological research university. Rensselaer encompasses five schools, over 30 research centers, more than 140 academic programs .</a:t>
            </a:r>
          </a:p>
        </p:txBody>
      </p:sp>
      <p:sp>
        <p:nvSpPr>
          <p:cNvPr id="13" name="TextBox 13"/>
          <p:cNvSpPr txBox="1"/>
          <p:nvPr/>
        </p:nvSpPr>
        <p:spPr>
          <a:xfrm>
            <a:off x="10184333" y="5148341"/>
            <a:ext cx="7412630" cy="2747010"/>
          </a:xfrm>
          <a:prstGeom prst="rect">
            <a:avLst/>
          </a:prstGeom>
        </p:spPr>
        <p:txBody>
          <a:bodyPr lIns="0" tIns="0" rIns="0" bIns="0" rtlCol="0" anchor="t">
            <a:spAutoFit/>
          </a:bodyPr>
          <a:lstStyle/>
          <a:p>
            <a:pPr>
              <a:lnSpc>
                <a:spcPts val="3600"/>
              </a:lnSpc>
            </a:pPr>
            <a:r>
              <a:rPr lang="en-US" sz="2400">
                <a:solidFill>
                  <a:srgbClr val="000000"/>
                </a:solidFill>
                <a:latin typeface="Poppins"/>
              </a:rPr>
              <a:t>CollegeAPP placed video ads to a national audience with geographic specificity. Audiences were selected by their Intent to Enroll scores as well as CollegeAPP+ occupation data. Campaigns were served on the Meta and LinkedIn platforms.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561782" y="669538"/>
            <a:ext cx="7460766" cy="623073"/>
          </a:xfrm>
          <a:prstGeom prst="rect">
            <a:avLst/>
          </a:prstGeom>
        </p:spPr>
        <p:txBody>
          <a:bodyPr lIns="0" tIns="0" rIns="0" bIns="0" rtlCol="0" anchor="t">
            <a:spAutoFit/>
          </a:bodyPr>
          <a:lstStyle/>
          <a:p>
            <a:pPr>
              <a:lnSpc>
                <a:spcPts val="4885"/>
              </a:lnSpc>
            </a:pPr>
            <a:r>
              <a:rPr lang="en-US" sz="3489">
                <a:solidFill>
                  <a:srgbClr val="29589A"/>
                </a:solidFill>
                <a:latin typeface="Poppins Bold"/>
              </a:rPr>
              <a:t>Case Study: University / College </a:t>
            </a:r>
          </a:p>
        </p:txBody>
      </p:sp>
      <p:sp>
        <p:nvSpPr>
          <p:cNvPr id="7" name="TextBox 7"/>
          <p:cNvSpPr txBox="1"/>
          <p:nvPr/>
        </p:nvSpPr>
        <p:spPr>
          <a:xfrm>
            <a:off x="561782" y="1769752"/>
            <a:ext cx="3506416" cy="438150"/>
          </a:xfrm>
          <a:prstGeom prst="rect">
            <a:avLst/>
          </a:prstGeom>
        </p:spPr>
        <p:txBody>
          <a:bodyPr lIns="0" tIns="0" rIns="0" bIns="0" rtlCol="0" anchor="t">
            <a:spAutoFit/>
          </a:bodyPr>
          <a:lstStyle/>
          <a:p>
            <a:pPr>
              <a:lnSpc>
                <a:spcPts val="3228"/>
              </a:lnSpc>
            </a:pPr>
            <a:r>
              <a:rPr lang="en-US" sz="2690">
                <a:solidFill>
                  <a:srgbClr val="3C592A"/>
                </a:solidFill>
                <a:latin typeface="Poppins Bold"/>
              </a:rPr>
              <a:t>The Results</a:t>
            </a:r>
          </a:p>
        </p:txBody>
      </p:sp>
      <p:sp>
        <p:nvSpPr>
          <p:cNvPr id="8" name="TextBox 8"/>
          <p:cNvSpPr txBox="1"/>
          <p:nvPr/>
        </p:nvSpPr>
        <p:spPr>
          <a:xfrm>
            <a:off x="561782" y="2422209"/>
            <a:ext cx="9522649" cy="1784985"/>
          </a:xfrm>
          <a:prstGeom prst="rect">
            <a:avLst/>
          </a:prstGeom>
        </p:spPr>
        <p:txBody>
          <a:bodyPr lIns="0" tIns="0" rIns="0" bIns="0" rtlCol="0" anchor="t">
            <a:spAutoFit/>
          </a:bodyPr>
          <a:lstStyle/>
          <a:p>
            <a:pPr algn="l">
              <a:lnSpc>
                <a:spcPts val="3599"/>
              </a:lnSpc>
            </a:pPr>
            <a:r>
              <a:rPr lang="en-US" sz="2399">
                <a:solidFill>
                  <a:srgbClr val="000000"/>
                </a:solidFill>
                <a:latin typeface="Poppins"/>
              </a:rPr>
              <a:t>RPI’s campaigns achieve a </a:t>
            </a:r>
            <a:r>
              <a:rPr lang="en-US" sz="2399">
                <a:solidFill>
                  <a:srgbClr val="000000"/>
                </a:solidFill>
                <a:latin typeface="Poppins Bold"/>
              </a:rPr>
              <a:t>56%*</a:t>
            </a:r>
            <a:r>
              <a:rPr lang="en-US" sz="2399">
                <a:solidFill>
                  <a:srgbClr val="000000"/>
                </a:solidFill>
                <a:latin typeface="Poppins"/>
              </a:rPr>
              <a:t> reduction in cost-per- lead compared to industry average, while generating targeted brand and program awareness with prospects at certain employers in selected cities and regions across the country</a:t>
            </a:r>
          </a:p>
        </p:txBody>
      </p:sp>
      <p:sp>
        <p:nvSpPr>
          <p:cNvPr id="9" name="Freeform 9"/>
          <p:cNvSpPr/>
          <p:nvPr/>
        </p:nvSpPr>
        <p:spPr>
          <a:xfrm>
            <a:off x="9995686" y="2094995"/>
            <a:ext cx="3876006" cy="6730156"/>
          </a:xfrm>
          <a:custGeom>
            <a:avLst/>
            <a:gdLst/>
            <a:ahLst/>
            <a:cxnLst/>
            <a:rect l="l" t="t" r="r" b="b"/>
            <a:pathLst>
              <a:path w="3876006" h="6730156">
                <a:moveTo>
                  <a:pt x="0" y="0"/>
                </a:moveTo>
                <a:lnTo>
                  <a:pt x="3876006" y="0"/>
                </a:lnTo>
                <a:lnTo>
                  <a:pt x="3876006" y="6730156"/>
                </a:lnTo>
                <a:lnTo>
                  <a:pt x="0" y="6730156"/>
                </a:lnTo>
                <a:lnTo>
                  <a:pt x="0" y="0"/>
                </a:lnTo>
                <a:close/>
              </a:path>
            </a:pathLst>
          </a:custGeom>
          <a:blipFill>
            <a:blip r:embed="rId3"/>
            <a:stretch>
              <a:fillRect/>
            </a:stretch>
          </a:blipFill>
        </p:spPr>
        <p:txBody>
          <a:bodyPr/>
          <a:lstStyle/>
          <a:p>
            <a:endParaRPr lang="en-US"/>
          </a:p>
        </p:txBody>
      </p:sp>
      <p:sp>
        <p:nvSpPr>
          <p:cNvPr id="10" name="Freeform 10"/>
          <p:cNvSpPr/>
          <p:nvPr/>
        </p:nvSpPr>
        <p:spPr>
          <a:xfrm>
            <a:off x="14108074" y="2094995"/>
            <a:ext cx="3824788" cy="6730156"/>
          </a:xfrm>
          <a:custGeom>
            <a:avLst/>
            <a:gdLst/>
            <a:ahLst/>
            <a:cxnLst/>
            <a:rect l="l" t="t" r="r" b="b"/>
            <a:pathLst>
              <a:path w="3824788" h="6730156">
                <a:moveTo>
                  <a:pt x="0" y="0"/>
                </a:moveTo>
                <a:lnTo>
                  <a:pt x="3824788" y="0"/>
                </a:lnTo>
                <a:lnTo>
                  <a:pt x="3824788" y="6730156"/>
                </a:lnTo>
                <a:lnTo>
                  <a:pt x="0" y="6730156"/>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1632505" y="5975997"/>
            <a:ext cx="935387" cy="388888"/>
          </a:xfrm>
          <a:prstGeom prst="rect">
            <a:avLst/>
          </a:prstGeom>
        </p:spPr>
        <p:txBody>
          <a:bodyPr lIns="0" tIns="0" rIns="0" bIns="0" rtlCol="0" anchor="t">
            <a:spAutoFit/>
          </a:bodyPr>
          <a:lstStyle/>
          <a:p>
            <a:pPr algn="ctr">
              <a:lnSpc>
                <a:spcPts val="3346"/>
              </a:lnSpc>
            </a:pPr>
            <a:r>
              <a:rPr lang="en-US" sz="1632">
                <a:solidFill>
                  <a:srgbClr val="FFFFFF"/>
                </a:solidFill>
                <a:latin typeface="Poppins"/>
              </a:rPr>
              <a:t>6.70%</a:t>
            </a:r>
          </a:p>
        </p:txBody>
      </p:sp>
      <p:sp>
        <p:nvSpPr>
          <p:cNvPr id="12" name="TextBox 12"/>
          <p:cNvSpPr txBox="1"/>
          <p:nvPr/>
        </p:nvSpPr>
        <p:spPr>
          <a:xfrm>
            <a:off x="2100198" y="9151289"/>
            <a:ext cx="3453546" cy="252560"/>
          </a:xfrm>
          <a:prstGeom prst="rect">
            <a:avLst/>
          </a:prstGeom>
        </p:spPr>
        <p:txBody>
          <a:bodyPr lIns="0" tIns="0" rIns="0" bIns="0" rtlCol="0" anchor="t">
            <a:spAutoFit/>
          </a:bodyPr>
          <a:lstStyle/>
          <a:p>
            <a:pPr algn="l">
              <a:lnSpc>
                <a:spcPts val="2080"/>
              </a:lnSpc>
            </a:pPr>
            <a:r>
              <a:rPr lang="en-US" sz="1300">
                <a:solidFill>
                  <a:srgbClr val="000000"/>
                </a:solidFill>
                <a:latin typeface="Poppins"/>
              </a:rPr>
              <a:t>*Total Cost Per Lead / Industry Average</a:t>
            </a:r>
          </a:p>
        </p:txBody>
      </p:sp>
      <p:grpSp>
        <p:nvGrpSpPr>
          <p:cNvPr id="13" name="Group 13"/>
          <p:cNvGrpSpPr/>
          <p:nvPr/>
        </p:nvGrpSpPr>
        <p:grpSpPr>
          <a:xfrm>
            <a:off x="2100198" y="4554637"/>
            <a:ext cx="4693694" cy="2511691"/>
            <a:chOff x="0" y="0"/>
            <a:chExt cx="6258259" cy="3348922"/>
          </a:xfrm>
        </p:grpSpPr>
        <p:grpSp>
          <p:nvGrpSpPr>
            <p:cNvPr id="14" name="Group 14"/>
            <p:cNvGrpSpPr/>
            <p:nvPr/>
          </p:nvGrpSpPr>
          <p:grpSpPr>
            <a:xfrm>
              <a:off x="61382" y="0"/>
              <a:ext cx="6196877" cy="3348922"/>
              <a:chOff x="0" y="0"/>
              <a:chExt cx="693071" cy="374550"/>
            </a:xfrm>
          </p:grpSpPr>
          <p:sp>
            <p:nvSpPr>
              <p:cNvPr id="15" name="Freeform 15"/>
              <p:cNvSpPr/>
              <p:nvPr/>
            </p:nvSpPr>
            <p:spPr>
              <a:xfrm>
                <a:off x="0" y="0"/>
                <a:ext cx="693071" cy="374550"/>
              </a:xfrm>
              <a:custGeom>
                <a:avLst/>
                <a:gdLst/>
                <a:ahLst/>
                <a:cxnLst/>
                <a:rect l="l" t="t" r="r" b="b"/>
                <a:pathLst>
                  <a:path w="693071" h="374550">
                    <a:moveTo>
                      <a:pt x="0" y="0"/>
                    </a:moveTo>
                    <a:lnTo>
                      <a:pt x="693071" y="0"/>
                    </a:lnTo>
                    <a:lnTo>
                      <a:pt x="693071" y="374550"/>
                    </a:lnTo>
                    <a:lnTo>
                      <a:pt x="0" y="374550"/>
                    </a:lnTo>
                    <a:close/>
                  </a:path>
                </a:pathLst>
              </a:custGeom>
              <a:solidFill>
                <a:srgbClr val="29589A"/>
              </a:solidFill>
            </p:spPr>
            <p:txBody>
              <a:bodyPr/>
              <a:lstStyle/>
              <a:p>
                <a:endParaRPr lang="en-US"/>
              </a:p>
            </p:txBody>
          </p:sp>
          <p:sp>
            <p:nvSpPr>
              <p:cNvPr id="16" name="TextBox 16"/>
              <p:cNvSpPr txBox="1"/>
              <p:nvPr/>
            </p:nvSpPr>
            <p:spPr>
              <a:xfrm>
                <a:off x="0" y="-47625"/>
                <a:ext cx="693071" cy="422175"/>
              </a:xfrm>
              <a:prstGeom prst="rect">
                <a:avLst/>
              </a:prstGeom>
            </p:spPr>
            <p:txBody>
              <a:bodyPr lIns="43035" tIns="43035" rIns="43035" bIns="43035" rtlCol="0" anchor="ctr"/>
              <a:lstStyle/>
              <a:p>
                <a:pPr algn="ctr">
                  <a:lnSpc>
                    <a:spcPts val="2100"/>
                  </a:lnSpc>
                </a:pPr>
                <a:endParaRPr/>
              </a:p>
            </p:txBody>
          </p:sp>
        </p:grpSp>
        <p:grpSp>
          <p:nvGrpSpPr>
            <p:cNvPr id="17" name="Group 17"/>
            <p:cNvGrpSpPr/>
            <p:nvPr/>
          </p:nvGrpSpPr>
          <p:grpSpPr>
            <a:xfrm>
              <a:off x="0" y="837230"/>
              <a:ext cx="6258259" cy="837230"/>
              <a:chOff x="0" y="0"/>
              <a:chExt cx="699936" cy="93637"/>
            </a:xfrm>
          </p:grpSpPr>
          <p:sp>
            <p:nvSpPr>
              <p:cNvPr id="18" name="Freeform 18"/>
              <p:cNvSpPr/>
              <p:nvPr/>
            </p:nvSpPr>
            <p:spPr>
              <a:xfrm>
                <a:off x="0" y="0"/>
                <a:ext cx="699936" cy="93637"/>
              </a:xfrm>
              <a:custGeom>
                <a:avLst/>
                <a:gdLst/>
                <a:ahLst/>
                <a:cxnLst/>
                <a:rect l="l" t="t" r="r" b="b"/>
                <a:pathLst>
                  <a:path w="699936" h="93637">
                    <a:moveTo>
                      <a:pt x="0" y="0"/>
                    </a:moveTo>
                    <a:lnTo>
                      <a:pt x="699936" y="0"/>
                    </a:lnTo>
                    <a:lnTo>
                      <a:pt x="699936" y="93637"/>
                    </a:lnTo>
                    <a:lnTo>
                      <a:pt x="0" y="93637"/>
                    </a:lnTo>
                    <a:close/>
                  </a:path>
                </a:pathLst>
              </a:custGeom>
              <a:solidFill>
                <a:srgbClr val="F9F9FA">
                  <a:alpha val="22745"/>
                </a:srgbClr>
              </a:solidFill>
            </p:spPr>
            <p:txBody>
              <a:bodyPr/>
              <a:lstStyle/>
              <a:p>
                <a:endParaRPr lang="en-US"/>
              </a:p>
            </p:txBody>
          </p:sp>
          <p:sp>
            <p:nvSpPr>
              <p:cNvPr id="19" name="TextBox 19"/>
              <p:cNvSpPr txBox="1"/>
              <p:nvPr/>
            </p:nvSpPr>
            <p:spPr>
              <a:xfrm>
                <a:off x="0" y="-47625"/>
                <a:ext cx="699936" cy="141262"/>
              </a:xfrm>
              <a:prstGeom prst="rect">
                <a:avLst/>
              </a:prstGeom>
            </p:spPr>
            <p:txBody>
              <a:bodyPr lIns="43035" tIns="43035" rIns="43035" bIns="43035" rtlCol="0" anchor="ctr"/>
              <a:lstStyle/>
              <a:p>
                <a:pPr algn="ctr">
                  <a:lnSpc>
                    <a:spcPts val="2100"/>
                  </a:lnSpc>
                </a:pPr>
                <a:endParaRPr/>
              </a:p>
            </p:txBody>
          </p:sp>
        </p:grpSp>
        <p:grpSp>
          <p:nvGrpSpPr>
            <p:cNvPr id="20" name="Group 20"/>
            <p:cNvGrpSpPr/>
            <p:nvPr/>
          </p:nvGrpSpPr>
          <p:grpSpPr>
            <a:xfrm>
              <a:off x="8432" y="2511691"/>
              <a:ext cx="6249827" cy="837230"/>
              <a:chOff x="0" y="0"/>
              <a:chExt cx="698993" cy="93637"/>
            </a:xfrm>
          </p:grpSpPr>
          <p:sp>
            <p:nvSpPr>
              <p:cNvPr id="21" name="Freeform 21"/>
              <p:cNvSpPr/>
              <p:nvPr/>
            </p:nvSpPr>
            <p:spPr>
              <a:xfrm>
                <a:off x="0" y="0"/>
                <a:ext cx="698993" cy="93637"/>
              </a:xfrm>
              <a:custGeom>
                <a:avLst/>
                <a:gdLst/>
                <a:ahLst/>
                <a:cxnLst/>
                <a:rect l="l" t="t" r="r" b="b"/>
                <a:pathLst>
                  <a:path w="698993" h="93637">
                    <a:moveTo>
                      <a:pt x="0" y="0"/>
                    </a:moveTo>
                    <a:lnTo>
                      <a:pt x="698993" y="0"/>
                    </a:lnTo>
                    <a:lnTo>
                      <a:pt x="698993" y="93637"/>
                    </a:lnTo>
                    <a:lnTo>
                      <a:pt x="0" y="93637"/>
                    </a:lnTo>
                    <a:close/>
                  </a:path>
                </a:pathLst>
              </a:custGeom>
              <a:solidFill>
                <a:srgbClr val="F9F9FA">
                  <a:alpha val="22745"/>
                </a:srgbClr>
              </a:solidFill>
            </p:spPr>
            <p:txBody>
              <a:bodyPr/>
              <a:lstStyle/>
              <a:p>
                <a:endParaRPr lang="en-US"/>
              </a:p>
            </p:txBody>
          </p:sp>
          <p:sp>
            <p:nvSpPr>
              <p:cNvPr id="22" name="TextBox 22"/>
              <p:cNvSpPr txBox="1"/>
              <p:nvPr/>
            </p:nvSpPr>
            <p:spPr>
              <a:xfrm>
                <a:off x="0" y="-47625"/>
                <a:ext cx="698993" cy="141262"/>
              </a:xfrm>
              <a:prstGeom prst="rect">
                <a:avLst/>
              </a:prstGeom>
            </p:spPr>
            <p:txBody>
              <a:bodyPr lIns="43035" tIns="43035" rIns="43035" bIns="43035" rtlCol="0" anchor="ctr"/>
              <a:lstStyle/>
              <a:p>
                <a:pPr algn="ctr">
                  <a:lnSpc>
                    <a:spcPts val="2100"/>
                  </a:lnSpc>
                </a:pPr>
                <a:endParaRPr/>
              </a:p>
            </p:txBody>
          </p:sp>
        </p:grpSp>
        <p:sp>
          <p:nvSpPr>
            <p:cNvPr id="23" name="TextBox 23"/>
            <p:cNvSpPr txBox="1"/>
            <p:nvPr/>
          </p:nvSpPr>
          <p:spPr>
            <a:xfrm>
              <a:off x="325873" y="-46847"/>
              <a:ext cx="5802053" cy="694355"/>
            </a:xfrm>
            <a:prstGeom prst="rect">
              <a:avLst/>
            </a:prstGeom>
          </p:spPr>
          <p:txBody>
            <a:bodyPr lIns="0" tIns="0" rIns="0" bIns="0" rtlCol="0" anchor="t">
              <a:spAutoFit/>
            </a:bodyPr>
            <a:lstStyle/>
            <a:p>
              <a:pPr algn="l">
                <a:lnSpc>
                  <a:spcPts val="4901"/>
                </a:lnSpc>
              </a:pPr>
              <a:r>
                <a:rPr lang="en-US" sz="2390">
                  <a:solidFill>
                    <a:srgbClr val="FFFFFF"/>
                  </a:solidFill>
                  <a:latin typeface="Poppins"/>
                </a:rPr>
                <a:t>Total Reach: 6,081,045</a:t>
              </a:r>
            </a:p>
          </p:txBody>
        </p:sp>
        <p:sp>
          <p:nvSpPr>
            <p:cNvPr id="24" name="TextBox 24"/>
            <p:cNvSpPr txBox="1"/>
            <p:nvPr/>
          </p:nvSpPr>
          <p:spPr>
            <a:xfrm>
              <a:off x="325873" y="796135"/>
              <a:ext cx="5802053" cy="689633"/>
            </a:xfrm>
            <a:prstGeom prst="rect">
              <a:avLst/>
            </a:prstGeom>
          </p:spPr>
          <p:txBody>
            <a:bodyPr lIns="0" tIns="0" rIns="0" bIns="0" rtlCol="0" anchor="t">
              <a:spAutoFit/>
            </a:bodyPr>
            <a:lstStyle/>
            <a:p>
              <a:pPr algn="l">
                <a:lnSpc>
                  <a:spcPts val="4915"/>
                </a:lnSpc>
              </a:pPr>
              <a:r>
                <a:rPr lang="en-US" sz="2397">
                  <a:solidFill>
                    <a:srgbClr val="FFFFFF"/>
                  </a:solidFill>
                  <a:latin typeface="Poppins"/>
                </a:rPr>
                <a:t>Unique Link Clicks: 254,336</a:t>
              </a:r>
            </a:p>
          </p:txBody>
        </p:sp>
        <p:sp>
          <p:nvSpPr>
            <p:cNvPr id="25" name="TextBox 25"/>
            <p:cNvSpPr txBox="1"/>
            <p:nvPr/>
          </p:nvSpPr>
          <p:spPr>
            <a:xfrm>
              <a:off x="325873" y="1638353"/>
              <a:ext cx="5802053" cy="693556"/>
            </a:xfrm>
            <a:prstGeom prst="rect">
              <a:avLst/>
            </a:prstGeom>
          </p:spPr>
          <p:txBody>
            <a:bodyPr lIns="0" tIns="0" rIns="0" bIns="0" rtlCol="0" anchor="t">
              <a:spAutoFit/>
            </a:bodyPr>
            <a:lstStyle/>
            <a:p>
              <a:pPr algn="l">
                <a:lnSpc>
                  <a:spcPts val="4912"/>
                </a:lnSpc>
              </a:pPr>
              <a:r>
                <a:rPr lang="en-US" sz="2396">
                  <a:solidFill>
                    <a:srgbClr val="FFFFFF"/>
                  </a:solidFill>
                  <a:latin typeface="Poppins"/>
                </a:rPr>
                <a:t>Engagement Rate: 4.18%</a:t>
              </a:r>
            </a:p>
          </p:txBody>
        </p:sp>
        <p:sp>
          <p:nvSpPr>
            <p:cNvPr id="26" name="TextBox 26"/>
            <p:cNvSpPr txBox="1"/>
            <p:nvPr/>
          </p:nvSpPr>
          <p:spPr>
            <a:xfrm>
              <a:off x="325873" y="2480571"/>
              <a:ext cx="5802053" cy="693556"/>
            </a:xfrm>
            <a:prstGeom prst="rect">
              <a:avLst/>
            </a:prstGeom>
          </p:spPr>
          <p:txBody>
            <a:bodyPr lIns="0" tIns="0" rIns="0" bIns="0" rtlCol="0" anchor="t">
              <a:spAutoFit/>
            </a:bodyPr>
            <a:lstStyle/>
            <a:p>
              <a:pPr algn="l">
                <a:lnSpc>
                  <a:spcPts val="4912"/>
                </a:lnSpc>
              </a:pPr>
              <a:r>
                <a:rPr lang="en-US" sz="2396">
                  <a:solidFill>
                    <a:srgbClr val="FFFFFF"/>
                  </a:solidFill>
                  <a:latin typeface="Poppins"/>
                </a:rPr>
                <a:t> Cost Per Click: $0.53</a:t>
              </a:r>
            </a:p>
          </p:txBody>
        </p:sp>
      </p:grpSp>
      <p:grpSp>
        <p:nvGrpSpPr>
          <p:cNvPr id="27" name="Group 27"/>
          <p:cNvGrpSpPr/>
          <p:nvPr/>
        </p:nvGrpSpPr>
        <p:grpSpPr>
          <a:xfrm>
            <a:off x="2100198" y="7413771"/>
            <a:ext cx="5553769" cy="1692568"/>
            <a:chOff x="0" y="0"/>
            <a:chExt cx="7405025" cy="2256758"/>
          </a:xfrm>
        </p:grpSpPr>
        <p:grpSp>
          <p:nvGrpSpPr>
            <p:cNvPr id="28" name="Group 28"/>
            <p:cNvGrpSpPr/>
            <p:nvPr/>
          </p:nvGrpSpPr>
          <p:grpSpPr>
            <a:xfrm>
              <a:off x="55152" y="0"/>
              <a:ext cx="7232236" cy="2256758"/>
              <a:chOff x="0" y="0"/>
              <a:chExt cx="900241" cy="280912"/>
            </a:xfrm>
          </p:grpSpPr>
          <p:sp>
            <p:nvSpPr>
              <p:cNvPr id="29" name="Freeform 29"/>
              <p:cNvSpPr/>
              <p:nvPr/>
            </p:nvSpPr>
            <p:spPr>
              <a:xfrm>
                <a:off x="0" y="0"/>
                <a:ext cx="900241" cy="280912"/>
              </a:xfrm>
              <a:custGeom>
                <a:avLst/>
                <a:gdLst/>
                <a:ahLst/>
                <a:cxnLst/>
                <a:rect l="l" t="t" r="r" b="b"/>
                <a:pathLst>
                  <a:path w="900241" h="280912">
                    <a:moveTo>
                      <a:pt x="0" y="0"/>
                    </a:moveTo>
                    <a:lnTo>
                      <a:pt x="900241" y="0"/>
                    </a:lnTo>
                    <a:lnTo>
                      <a:pt x="900241" y="280912"/>
                    </a:lnTo>
                    <a:lnTo>
                      <a:pt x="0" y="280912"/>
                    </a:lnTo>
                    <a:close/>
                  </a:path>
                </a:pathLst>
              </a:custGeom>
              <a:solidFill>
                <a:srgbClr val="29589A"/>
              </a:solidFill>
            </p:spPr>
            <p:txBody>
              <a:bodyPr/>
              <a:lstStyle/>
              <a:p>
                <a:endParaRPr lang="en-US"/>
              </a:p>
            </p:txBody>
          </p:sp>
          <p:sp>
            <p:nvSpPr>
              <p:cNvPr id="30" name="TextBox 30"/>
              <p:cNvSpPr txBox="1"/>
              <p:nvPr/>
            </p:nvSpPr>
            <p:spPr>
              <a:xfrm>
                <a:off x="0" y="-47625"/>
                <a:ext cx="900241" cy="328537"/>
              </a:xfrm>
              <a:prstGeom prst="rect">
                <a:avLst/>
              </a:prstGeom>
            </p:spPr>
            <p:txBody>
              <a:bodyPr lIns="43035" tIns="43035" rIns="43035" bIns="43035" rtlCol="0" anchor="ctr"/>
              <a:lstStyle/>
              <a:p>
                <a:pPr algn="ctr">
                  <a:lnSpc>
                    <a:spcPts val="2100"/>
                  </a:lnSpc>
                </a:pPr>
                <a:endParaRPr/>
              </a:p>
            </p:txBody>
          </p:sp>
        </p:grpSp>
        <p:grpSp>
          <p:nvGrpSpPr>
            <p:cNvPr id="31" name="Group 31"/>
            <p:cNvGrpSpPr/>
            <p:nvPr/>
          </p:nvGrpSpPr>
          <p:grpSpPr>
            <a:xfrm>
              <a:off x="0" y="752253"/>
              <a:ext cx="7287388" cy="752253"/>
              <a:chOff x="0" y="0"/>
              <a:chExt cx="907106" cy="93637"/>
            </a:xfrm>
          </p:grpSpPr>
          <p:sp>
            <p:nvSpPr>
              <p:cNvPr id="32" name="Freeform 32"/>
              <p:cNvSpPr/>
              <p:nvPr/>
            </p:nvSpPr>
            <p:spPr>
              <a:xfrm>
                <a:off x="0" y="0"/>
                <a:ext cx="907106" cy="93637"/>
              </a:xfrm>
              <a:custGeom>
                <a:avLst/>
                <a:gdLst/>
                <a:ahLst/>
                <a:cxnLst/>
                <a:rect l="l" t="t" r="r" b="b"/>
                <a:pathLst>
                  <a:path w="907106" h="93637">
                    <a:moveTo>
                      <a:pt x="0" y="0"/>
                    </a:moveTo>
                    <a:lnTo>
                      <a:pt x="907106" y="0"/>
                    </a:lnTo>
                    <a:lnTo>
                      <a:pt x="907106" y="93637"/>
                    </a:lnTo>
                    <a:lnTo>
                      <a:pt x="0" y="93637"/>
                    </a:lnTo>
                    <a:close/>
                  </a:path>
                </a:pathLst>
              </a:custGeom>
              <a:solidFill>
                <a:srgbClr val="F9F9FA">
                  <a:alpha val="22745"/>
                </a:srgbClr>
              </a:solidFill>
            </p:spPr>
            <p:txBody>
              <a:bodyPr/>
              <a:lstStyle/>
              <a:p>
                <a:endParaRPr lang="en-US"/>
              </a:p>
            </p:txBody>
          </p:sp>
          <p:sp>
            <p:nvSpPr>
              <p:cNvPr id="33" name="TextBox 33"/>
              <p:cNvSpPr txBox="1"/>
              <p:nvPr/>
            </p:nvSpPr>
            <p:spPr>
              <a:xfrm>
                <a:off x="0" y="-47625"/>
                <a:ext cx="907106" cy="141262"/>
              </a:xfrm>
              <a:prstGeom prst="rect">
                <a:avLst/>
              </a:prstGeom>
            </p:spPr>
            <p:txBody>
              <a:bodyPr lIns="43035" tIns="43035" rIns="43035" bIns="43035" rtlCol="0" anchor="ctr"/>
              <a:lstStyle/>
              <a:p>
                <a:pPr algn="ctr">
                  <a:lnSpc>
                    <a:spcPts val="2100"/>
                  </a:lnSpc>
                </a:pPr>
                <a:endParaRPr/>
              </a:p>
            </p:txBody>
          </p:sp>
        </p:grpSp>
        <p:sp>
          <p:nvSpPr>
            <p:cNvPr id="34" name="TextBox 34"/>
            <p:cNvSpPr txBox="1"/>
            <p:nvPr/>
          </p:nvSpPr>
          <p:spPr>
            <a:xfrm>
              <a:off x="292798" y="-64328"/>
              <a:ext cx="5213152" cy="689630"/>
            </a:xfrm>
            <a:prstGeom prst="rect">
              <a:avLst/>
            </a:prstGeom>
          </p:spPr>
          <p:txBody>
            <a:bodyPr lIns="0" tIns="0" rIns="0" bIns="0" rtlCol="0" anchor="t">
              <a:spAutoFit/>
            </a:bodyPr>
            <a:lstStyle/>
            <a:p>
              <a:pPr algn="l">
                <a:lnSpc>
                  <a:spcPts val="4915"/>
                </a:lnSpc>
              </a:pPr>
              <a:r>
                <a:rPr lang="en-US" sz="2397">
                  <a:solidFill>
                    <a:srgbClr val="FFFFFF"/>
                  </a:solidFill>
                  <a:latin typeface="Poppins"/>
                </a:rPr>
                <a:t>Number of Leads: 449</a:t>
              </a:r>
            </a:p>
          </p:txBody>
        </p:sp>
        <p:sp>
          <p:nvSpPr>
            <p:cNvPr id="35" name="TextBox 35"/>
            <p:cNvSpPr txBox="1"/>
            <p:nvPr/>
          </p:nvSpPr>
          <p:spPr>
            <a:xfrm>
              <a:off x="292798" y="693093"/>
              <a:ext cx="5213152" cy="689630"/>
            </a:xfrm>
            <a:prstGeom prst="rect">
              <a:avLst/>
            </a:prstGeom>
          </p:spPr>
          <p:txBody>
            <a:bodyPr lIns="0" tIns="0" rIns="0" bIns="0" rtlCol="0" anchor="t">
              <a:spAutoFit/>
            </a:bodyPr>
            <a:lstStyle/>
            <a:p>
              <a:pPr algn="l">
                <a:lnSpc>
                  <a:spcPts val="4915"/>
                </a:lnSpc>
              </a:pPr>
              <a:r>
                <a:rPr lang="en-US" sz="2397">
                  <a:solidFill>
                    <a:srgbClr val="FFFFFF"/>
                  </a:solidFill>
                  <a:latin typeface="Poppins"/>
                </a:rPr>
                <a:t>Cost per Lead: $556.79</a:t>
              </a:r>
            </a:p>
          </p:txBody>
        </p:sp>
        <p:sp>
          <p:nvSpPr>
            <p:cNvPr id="36" name="TextBox 36"/>
            <p:cNvSpPr txBox="1"/>
            <p:nvPr/>
          </p:nvSpPr>
          <p:spPr>
            <a:xfrm>
              <a:off x="292798" y="1468877"/>
              <a:ext cx="7112227" cy="654376"/>
            </a:xfrm>
            <a:prstGeom prst="rect">
              <a:avLst/>
            </a:prstGeom>
          </p:spPr>
          <p:txBody>
            <a:bodyPr lIns="0" tIns="0" rIns="0" bIns="0" rtlCol="0" anchor="t">
              <a:spAutoFit/>
            </a:bodyPr>
            <a:lstStyle/>
            <a:p>
              <a:pPr algn="l">
                <a:lnSpc>
                  <a:spcPts val="4759"/>
                </a:lnSpc>
              </a:pPr>
              <a:r>
                <a:rPr lang="en-US" sz="2321">
                  <a:solidFill>
                    <a:srgbClr val="FFFFFF"/>
                  </a:solidFill>
                  <a:latin typeface="Poppins"/>
                </a:rPr>
                <a:t>Industry Average CPL: $1,262</a:t>
              </a: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grpSp>
        <p:nvGrpSpPr>
          <p:cNvPr id="2" name="Group 2"/>
          <p:cNvGrpSpPr/>
          <p:nvPr/>
        </p:nvGrpSpPr>
        <p:grpSpPr>
          <a:xfrm>
            <a:off x="0" y="9505950"/>
            <a:ext cx="18288000" cy="797877"/>
            <a:chOff x="0" y="0"/>
            <a:chExt cx="4816593" cy="210140"/>
          </a:xfrm>
        </p:grpSpPr>
        <p:sp>
          <p:nvSpPr>
            <p:cNvPr id="3" name="Freeform 3"/>
            <p:cNvSpPr/>
            <p:nvPr/>
          </p:nvSpPr>
          <p:spPr>
            <a:xfrm>
              <a:off x="0" y="0"/>
              <a:ext cx="4816592" cy="210140"/>
            </a:xfrm>
            <a:custGeom>
              <a:avLst/>
              <a:gdLst/>
              <a:ahLst/>
              <a:cxnLst/>
              <a:rect l="l" t="t" r="r" b="b"/>
              <a:pathLst>
                <a:path w="4816592" h="210140">
                  <a:moveTo>
                    <a:pt x="0" y="0"/>
                  </a:moveTo>
                  <a:lnTo>
                    <a:pt x="4816592" y="0"/>
                  </a:lnTo>
                  <a:lnTo>
                    <a:pt x="4816592" y="210140"/>
                  </a:lnTo>
                  <a:lnTo>
                    <a:pt x="0" y="210140"/>
                  </a:lnTo>
                  <a:close/>
                </a:path>
              </a:pathLst>
            </a:custGeom>
            <a:solidFill>
              <a:srgbClr val="29589A"/>
            </a:solidFill>
          </p:spPr>
          <p:txBody>
            <a:bodyPr/>
            <a:lstStyle/>
            <a:p>
              <a:endParaRPr lang="en-US"/>
            </a:p>
          </p:txBody>
        </p:sp>
        <p:sp>
          <p:nvSpPr>
            <p:cNvPr id="4" name="TextBox 4"/>
            <p:cNvSpPr txBox="1"/>
            <p:nvPr/>
          </p:nvSpPr>
          <p:spPr>
            <a:xfrm>
              <a:off x="0" y="-76200"/>
              <a:ext cx="4816593" cy="286340"/>
            </a:xfrm>
            <a:prstGeom prst="rect">
              <a:avLst/>
            </a:prstGeom>
          </p:spPr>
          <p:txBody>
            <a:bodyPr lIns="50800" tIns="50800" rIns="50800" bIns="50800" rtlCol="0" anchor="ctr"/>
            <a:lstStyle/>
            <a:p>
              <a:pPr algn="ctr">
                <a:lnSpc>
                  <a:spcPts val="3456"/>
                </a:lnSpc>
              </a:pPr>
              <a:endParaRPr/>
            </a:p>
          </p:txBody>
        </p:sp>
      </p:grpSp>
      <p:sp>
        <p:nvSpPr>
          <p:cNvPr id="5" name="Freeform 5"/>
          <p:cNvSpPr/>
          <p:nvPr/>
        </p:nvSpPr>
        <p:spPr>
          <a:xfrm>
            <a:off x="17473981" y="9600769"/>
            <a:ext cx="692842" cy="553312"/>
          </a:xfrm>
          <a:custGeom>
            <a:avLst/>
            <a:gdLst/>
            <a:ahLst/>
            <a:cxnLst/>
            <a:rect l="l" t="t" r="r" b="b"/>
            <a:pathLst>
              <a:path w="692842" h="553312">
                <a:moveTo>
                  <a:pt x="0" y="0"/>
                </a:moveTo>
                <a:lnTo>
                  <a:pt x="692842" y="0"/>
                </a:lnTo>
                <a:lnTo>
                  <a:pt x="692842" y="553312"/>
                </a:lnTo>
                <a:lnTo>
                  <a:pt x="0" y="553312"/>
                </a:lnTo>
                <a:lnTo>
                  <a:pt x="0" y="0"/>
                </a:lnTo>
                <a:close/>
              </a:path>
            </a:pathLst>
          </a:custGeom>
          <a:blipFill>
            <a:blip r:embed="rId2"/>
            <a:stretch>
              <a:fillRect/>
            </a:stretch>
          </a:blipFill>
        </p:spPr>
        <p:txBody>
          <a:bodyPr/>
          <a:lstStyle/>
          <a:p>
            <a:endParaRPr lang="en-US"/>
          </a:p>
        </p:txBody>
      </p:sp>
      <p:sp>
        <p:nvSpPr>
          <p:cNvPr id="6" name="Freeform 6"/>
          <p:cNvSpPr/>
          <p:nvPr/>
        </p:nvSpPr>
        <p:spPr>
          <a:xfrm>
            <a:off x="499137" y="1290028"/>
            <a:ext cx="2987707" cy="1493853"/>
          </a:xfrm>
          <a:custGeom>
            <a:avLst/>
            <a:gdLst/>
            <a:ahLst/>
            <a:cxnLst/>
            <a:rect l="l" t="t" r="r" b="b"/>
            <a:pathLst>
              <a:path w="2987707" h="1493853">
                <a:moveTo>
                  <a:pt x="0" y="0"/>
                </a:moveTo>
                <a:lnTo>
                  <a:pt x="2987707" y="0"/>
                </a:lnTo>
                <a:lnTo>
                  <a:pt x="2987707" y="1493853"/>
                </a:lnTo>
                <a:lnTo>
                  <a:pt x="0" y="1493853"/>
                </a:lnTo>
                <a:lnTo>
                  <a:pt x="0" y="0"/>
                </a:lnTo>
                <a:close/>
              </a:path>
            </a:pathLst>
          </a:custGeom>
          <a:blipFill>
            <a:blip r:embed="rId3"/>
            <a:stretch>
              <a:fillRect/>
            </a:stretch>
          </a:blipFill>
        </p:spPr>
        <p:txBody>
          <a:bodyPr/>
          <a:lstStyle/>
          <a:p>
            <a:endParaRPr lang="en-US"/>
          </a:p>
        </p:txBody>
      </p:sp>
      <p:sp>
        <p:nvSpPr>
          <p:cNvPr id="7" name="Freeform 7"/>
          <p:cNvSpPr/>
          <p:nvPr/>
        </p:nvSpPr>
        <p:spPr>
          <a:xfrm>
            <a:off x="4337304" y="1239834"/>
            <a:ext cx="2668213" cy="1594240"/>
          </a:xfrm>
          <a:custGeom>
            <a:avLst/>
            <a:gdLst/>
            <a:ahLst/>
            <a:cxnLst/>
            <a:rect l="l" t="t" r="r" b="b"/>
            <a:pathLst>
              <a:path w="2668213" h="1594240">
                <a:moveTo>
                  <a:pt x="0" y="0"/>
                </a:moveTo>
                <a:lnTo>
                  <a:pt x="2668214" y="0"/>
                </a:lnTo>
                <a:lnTo>
                  <a:pt x="2668214" y="1594241"/>
                </a:lnTo>
                <a:lnTo>
                  <a:pt x="0" y="1594241"/>
                </a:lnTo>
                <a:lnTo>
                  <a:pt x="0" y="0"/>
                </a:lnTo>
                <a:close/>
              </a:path>
            </a:pathLst>
          </a:custGeom>
          <a:blipFill>
            <a:blip r:embed="rId4"/>
            <a:stretch>
              <a:fillRect t="-40077" r="-114036" b="-42010"/>
            </a:stretch>
          </a:blipFill>
        </p:spPr>
        <p:txBody>
          <a:bodyPr/>
          <a:lstStyle/>
          <a:p>
            <a:endParaRPr lang="en-US"/>
          </a:p>
        </p:txBody>
      </p:sp>
      <p:sp>
        <p:nvSpPr>
          <p:cNvPr id="8" name="Freeform 8"/>
          <p:cNvSpPr/>
          <p:nvPr/>
        </p:nvSpPr>
        <p:spPr>
          <a:xfrm>
            <a:off x="15491542" y="1045613"/>
            <a:ext cx="2051845" cy="1982682"/>
          </a:xfrm>
          <a:custGeom>
            <a:avLst/>
            <a:gdLst/>
            <a:ahLst/>
            <a:cxnLst/>
            <a:rect l="l" t="t" r="r" b="b"/>
            <a:pathLst>
              <a:path w="2051845" h="1982682">
                <a:moveTo>
                  <a:pt x="0" y="0"/>
                </a:moveTo>
                <a:lnTo>
                  <a:pt x="2051845" y="0"/>
                </a:lnTo>
                <a:lnTo>
                  <a:pt x="2051845" y="1982682"/>
                </a:lnTo>
                <a:lnTo>
                  <a:pt x="0" y="1982682"/>
                </a:lnTo>
                <a:lnTo>
                  <a:pt x="0" y="0"/>
                </a:lnTo>
                <a:close/>
              </a:path>
            </a:pathLst>
          </a:custGeom>
          <a:blipFill>
            <a:blip r:embed="rId5"/>
            <a:stretch>
              <a:fillRect/>
            </a:stretch>
          </a:blipFill>
        </p:spPr>
        <p:txBody>
          <a:bodyPr/>
          <a:lstStyle/>
          <a:p>
            <a:endParaRPr lang="en-US"/>
          </a:p>
        </p:txBody>
      </p:sp>
      <p:sp>
        <p:nvSpPr>
          <p:cNvPr id="9" name="Freeform 9"/>
          <p:cNvSpPr/>
          <p:nvPr/>
        </p:nvSpPr>
        <p:spPr>
          <a:xfrm>
            <a:off x="4080953" y="4636543"/>
            <a:ext cx="3180917" cy="515308"/>
          </a:xfrm>
          <a:custGeom>
            <a:avLst/>
            <a:gdLst/>
            <a:ahLst/>
            <a:cxnLst/>
            <a:rect l="l" t="t" r="r" b="b"/>
            <a:pathLst>
              <a:path w="3180917" h="515308">
                <a:moveTo>
                  <a:pt x="0" y="0"/>
                </a:moveTo>
                <a:lnTo>
                  <a:pt x="3180916" y="0"/>
                </a:lnTo>
                <a:lnTo>
                  <a:pt x="3180916" y="515308"/>
                </a:lnTo>
                <a:lnTo>
                  <a:pt x="0" y="515308"/>
                </a:lnTo>
                <a:lnTo>
                  <a:pt x="0" y="0"/>
                </a:lnTo>
                <a:close/>
              </a:path>
            </a:pathLst>
          </a:custGeom>
          <a:blipFill>
            <a:blip r:embed="rId6"/>
            <a:stretch>
              <a:fillRect/>
            </a:stretch>
          </a:blipFill>
        </p:spPr>
        <p:txBody>
          <a:bodyPr/>
          <a:lstStyle/>
          <a:p>
            <a:endParaRPr lang="en-US"/>
          </a:p>
        </p:txBody>
      </p:sp>
      <p:sp>
        <p:nvSpPr>
          <p:cNvPr id="10" name="Freeform 10"/>
          <p:cNvSpPr/>
          <p:nvPr/>
        </p:nvSpPr>
        <p:spPr>
          <a:xfrm>
            <a:off x="7756588" y="4383629"/>
            <a:ext cx="2774824" cy="1021135"/>
          </a:xfrm>
          <a:custGeom>
            <a:avLst/>
            <a:gdLst/>
            <a:ahLst/>
            <a:cxnLst/>
            <a:rect l="l" t="t" r="r" b="b"/>
            <a:pathLst>
              <a:path w="2774824" h="1021135">
                <a:moveTo>
                  <a:pt x="0" y="0"/>
                </a:moveTo>
                <a:lnTo>
                  <a:pt x="2774824" y="0"/>
                </a:lnTo>
                <a:lnTo>
                  <a:pt x="2774824" y="1021135"/>
                </a:lnTo>
                <a:lnTo>
                  <a:pt x="0" y="1021135"/>
                </a:lnTo>
                <a:lnTo>
                  <a:pt x="0" y="0"/>
                </a:lnTo>
                <a:close/>
              </a:path>
            </a:pathLst>
          </a:custGeom>
          <a:blipFill>
            <a:blip r:embed="rId7"/>
            <a:stretch>
              <a:fillRect/>
            </a:stretch>
          </a:blipFill>
        </p:spPr>
        <p:txBody>
          <a:bodyPr/>
          <a:lstStyle/>
          <a:p>
            <a:endParaRPr lang="en-US"/>
          </a:p>
        </p:txBody>
      </p:sp>
      <p:sp>
        <p:nvSpPr>
          <p:cNvPr id="11" name="Freeform 11"/>
          <p:cNvSpPr/>
          <p:nvPr/>
        </p:nvSpPr>
        <p:spPr>
          <a:xfrm>
            <a:off x="399747" y="7100554"/>
            <a:ext cx="3186487" cy="770068"/>
          </a:xfrm>
          <a:custGeom>
            <a:avLst/>
            <a:gdLst/>
            <a:ahLst/>
            <a:cxnLst/>
            <a:rect l="l" t="t" r="r" b="b"/>
            <a:pathLst>
              <a:path w="3186487" h="770068">
                <a:moveTo>
                  <a:pt x="0" y="0"/>
                </a:moveTo>
                <a:lnTo>
                  <a:pt x="3186487" y="0"/>
                </a:lnTo>
                <a:lnTo>
                  <a:pt x="3186487" y="770068"/>
                </a:lnTo>
                <a:lnTo>
                  <a:pt x="0" y="770068"/>
                </a:lnTo>
                <a:lnTo>
                  <a:pt x="0" y="0"/>
                </a:lnTo>
                <a:close/>
              </a:path>
            </a:pathLst>
          </a:custGeom>
          <a:blipFill>
            <a:blip r:embed="rId8"/>
            <a:stretch>
              <a:fillRect/>
            </a:stretch>
          </a:blipFill>
        </p:spPr>
        <p:txBody>
          <a:bodyPr/>
          <a:lstStyle/>
          <a:p>
            <a:endParaRPr lang="en-US"/>
          </a:p>
        </p:txBody>
      </p:sp>
      <p:sp>
        <p:nvSpPr>
          <p:cNvPr id="12" name="Freeform 12"/>
          <p:cNvSpPr/>
          <p:nvPr/>
        </p:nvSpPr>
        <p:spPr>
          <a:xfrm>
            <a:off x="11705378" y="4076740"/>
            <a:ext cx="2289260" cy="1634913"/>
          </a:xfrm>
          <a:custGeom>
            <a:avLst/>
            <a:gdLst/>
            <a:ahLst/>
            <a:cxnLst/>
            <a:rect l="l" t="t" r="r" b="b"/>
            <a:pathLst>
              <a:path w="2289260" h="1634913">
                <a:moveTo>
                  <a:pt x="0" y="0"/>
                </a:moveTo>
                <a:lnTo>
                  <a:pt x="2289260" y="0"/>
                </a:lnTo>
                <a:lnTo>
                  <a:pt x="2289260" y="1634913"/>
                </a:lnTo>
                <a:lnTo>
                  <a:pt x="0" y="1634913"/>
                </a:lnTo>
                <a:lnTo>
                  <a:pt x="0" y="0"/>
                </a:lnTo>
                <a:close/>
              </a:path>
            </a:pathLst>
          </a:custGeom>
          <a:blipFill>
            <a:blip r:embed="rId9"/>
            <a:stretch>
              <a:fillRect/>
            </a:stretch>
          </a:blipFill>
        </p:spPr>
        <p:txBody>
          <a:bodyPr/>
          <a:lstStyle/>
          <a:p>
            <a:endParaRPr lang="en-US"/>
          </a:p>
        </p:txBody>
      </p:sp>
      <p:sp>
        <p:nvSpPr>
          <p:cNvPr id="13" name="Freeform 13"/>
          <p:cNvSpPr/>
          <p:nvPr/>
        </p:nvSpPr>
        <p:spPr>
          <a:xfrm>
            <a:off x="4363861" y="6578167"/>
            <a:ext cx="2615099" cy="1814842"/>
          </a:xfrm>
          <a:custGeom>
            <a:avLst/>
            <a:gdLst/>
            <a:ahLst/>
            <a:cxnLst/>
            <a:rect l="l" t="t" r="r" b="b"/>
            <a:pathLst>
              <a:path w="2615099" h="1814842">
                <a:moveTo>
                  <a:pt x="0" y="0"/>
                </a:moveTo>
                <a:lnTo>
                  <a:pt x="2615100" y="0"/>
                </a:lnTo>
                <a:lnTo>
                  <a:pt x="2615100" y="1814842"/>
                </a:lnTo>
                <a:lnTo>
                  <a:pt x="0" y="1814842"/>
                </a:lnTo>
                <a:lnTo>
                  <a:pt x="0" y="0"/>
                </a:lnTo>
                <a:close/>
              </a:path>
            </a:pathLst>
          </a:custGeom>
          <a:blipFill>
            <a:blip r:embed="rId10"/>
            <a:stretch>
              <a:fillRect l="-6710" t="-9888" r="-5125" b="-27625"/>
            </a:stretch>
          </a:blipFill>
        </p:spPr>
        <p:txBody>
          <a:bodyPr/>
          <a:lstStyle/>
          <a:p>
            <a:endParaRPr lang="en-US"/>
          </a:p>
        </p:txBody>
      </p:sp>
      <p:sp>
        <p:nvSpPr>
          <p:cNvPr id="14" name="Freeform 14"/>
          <p:cNvSpPr/>
          <p:nvPr/>
        </p:nvSpPr>
        <p:spPr>
          <a:xfrm>
            <a:off x="15053016" y="4410929"/>
            <a:ext cx="2928897" cy="966536"/>
          </a:xfrm>
          <a:custGeom>
            <a:avLst/>
            <a:gdLst/>
            <a:ahLst/>
            <a:cxnLst/>
            <a:rect l="l" t="t" r="r" b="b"/>
            <a:pathLst>
              <a:path w="2928897" h="966536">
                <a:moveTo>
                  <a:pt x="0" y="0"/>
                </a:moveTo>
                <a:lnTo>
                  <a:pt x="2928897" y="0"/>
                </a:lnTo>
                <a:lnTo>
                  <a:pt x="2928897" y="966536"/>
                </a:lnTo>
                <a:lnTo>
                  <a:pt x="0" y="966536"/>
                </a:lnTo>
                <a:lnTo>
                  <a:pt x="0" y="0"/>
                </a:lnTo>
                <a:close/>
              </a:path>
            </a:pathLst>
          </a:custGeom>
          <a:blipFill>
            <a:blip r:embed="rId11"/>
            <a:stretch>
              <a:fillRect/>
            </a:stretch>
          </a:blipFill>
        </p:spPr>
        <p:txBody>
          <a:bodyPr/>
          <a:lstStyle/>
          <a:p>
            <a:endParaRPr lang="en-US"/>
          </a:p>
        </p:txBody>
      </p:sp>
      <p:sp>
        <p:nvSpPr>
          <p:cNvPr id="15" name="Freeform 15"/>
          <p:cNvSpPr/>
          <p:nvPr/>
        </p:nvSpPr>
        <p:spPr>
          <a:xfrm>
            <a:off x="7786068" y="7066724"/>
            <a:ext cx="2715864" cy="837729"/>
          </a:xfrm>
          <a:custGeom>
            <a:avLst/>
            <a:gdLst/>
            <a:ahLst/>
            <a:cxnLst/>
            <a:rect l="l" t="t" r="r" b="b"/>
            <a:pathLst>
              <a:path w="2715864" h="837729">
                <a:moveTo>
                  <a:pt x="0" y="0"/>
                </a:moveTo>
                <a:lnTo>
                  <a:pt x="2715864" y="0"/>
                </a:lnTo>
                <a:lnTo>
                  <a:pt x="2715864" y="837729"/>
                </a:lnTo>
                <a:lnTo>
                  <a:pt x="0" y="83772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5849177" y="6800827"/>
            <a:ext cx="1336575" cy="1369522"/>
          </a:xfrm>
          <a:custGeom>
            <a:avLst/>
            <a:gdLst/>
            <a:ahLst/>
            <a:cxnLst/>
            <a:rect l="l" t="t" r="r" b="b"/>
            <a:pathLst>
              <a:path w="1336575" h="1369522">
                <a:moveTo>
                  <a:pt x="0" y="0"/>
                </a:moveTo>
                <a:lnTo>
                  <a:pt x="1336575" y="0"/>
                </a:lnTo>
                <a:lnTo>
                  <a:pt x="1336575" y="1369522"/>
                </a:lnTo>
                <a:lnTo>
                  <a:pt x="0" y="1369522"/>
                </a:lnTo>
                <a:lnTo>
                  <a:pt x="0" y="0"/>
                </a:lnTo>
                <a:close/>
              </a:path>
            </a:pathLst>
          </a:custGeom>
          <a:blipFill>
            <a:blip r:embed="rId13"/>
            <a:stretch>
              <a:fillRect/>
            </a:stretch>
          </a:blipFill>
        </p:spPr>
        <p:txBody>
          <a:bodyPr/>
          <a:lstStyle/>
          <a:p>
            <a:endParaRPr lang="en-US"/>
          </a:p>
        </p:txBody>
      </p:sp>
      <p:sp>
        <p:nvSpPr>
          <p:cNvPr id="17" name="Freeform 17"/>
          <p:cNvSpPr/>
          <p:nvPr/>
        </p:nvSpPr>
        <p:spPr>
          <a:xfrm>
            <a:off x="8261777" y="1028700"/>
            <a:ext cx="1764445" cy="2016509"/>
          </a:xfrm>
          <a:custGeom>
            <a:avLst/>
            <a:gdLst/>
            <a:ahLst/>
            <a:cxnLst/>
            <a:rect l="l" t="t" r="r" b="b"/>
            <a:pathLst>
              <a:path w="1764445" h="2016509">
                <a:moveTo>
                  <a:pt x="0" y="0"/>
                </a:moveTo>
                <a:lnTo>
                  <a:pt x="1764446" y="0"/>
                </a:lnTo>
                <a:lnTo>
                  <a:pt x="1764446" y="2016509"/>
                </a:lnTo>
                <a:lnTo>
                  <a:pt x="0" y="2016509"/>
                </a:lnTo>
                <a:lnTo>
                  <a:pt x="0" y="0"/>
                </a:lnTo>
                <a:close/>
              </a:path>
            </a:pathLst>
          </a:custGeom>
          <a:blipFill>
            <a:blip r:embed="rId14"/>
            <a:stretch>
              <a:fillRect/>
            </a:stretch>
          </a:blipFill>
        </p:spPr>
        <p:txBody>
          <a:bodyPr/>
          <a:lstStyle/>
          <a:p>
            <a:endParaRPr lang="en-US"/>
          </a:p>
        </p:txBody>
      </p:sp>
      <p:sp>
        <p:nvSpPr>
          <p:cNvPr id="18" name="Freeform 18"/>
          <p:cNvSpPr/>
          <p:nvPr/>
        </p:nvSpPr>
        <p:spPr>
          <a:xfrm>
            <a:off x="11360087" y="6562260"/>
            <a:ext cx="2979842" cy="1846655"/>
          </a:xfrm>
          <a:custGeom>
            <a:avLst/>
            <a:gdLst/>
            <a:ahLst/>
            <a:cxnLst/>
            <a:rect l="l" t="t" r="r" b="b"/>
            <a:pathLst>
              <a:path w="2979842" h="1846655">
                <a:moveTo>
                  <a:pt x="0" y="0"/>
                </a:moveTo>
                <a:lnTo>
                  <a:pt x="2979842" y="0"/>
                </a:lnTo>
                <a:lnTo>
                  <a:pt x="2979842" y="1846656"/>
                </a:lnTo>
                <a:lnTo>
                  <a:pt x="0" y="1846656"/>
                </a:lnTo>
                <a:lnTo>
                  <a:pt x="0" y="0"/>
                </a:lnTo>
                <a:close/>
              </a:path>
            </a:pathLst>
          </a:custGeom>
          <a:blipFill>
            <a:blip r:embed="rId15"/>
            <a:stretch>
              <a:fillRect l="-10720" t="-7745" r="-7984"/>
            </a:stretch>
          </a:blipFill>
        </p:spPr>
        <p:txBody>
          <a:bodyPr/>
          <a:lstStyle/>
          <a:p>
            <a:endParaRPr lang="en-US"/>
          </a:p>
        </p:txBody>
      </p:sp>
      <p:sp>
        <p:nvSpPr>
          <p:cNvPr id="19" name="Freeform 19"/>
          <p:cNvSpPr/>
          <p:nvPr/>
        </p:nvSpPr>
        <p:spPr>
          <a:xfrm>
            <a:off x="780247" y="4535764"/>
            <a:ext cx="2425488" cy="716866"/>
          </a:xfrm>
          <a:custGeom>
            <a:avLst/>
            <a:gdLst/>
            <a:ahLst/>
            <a:cxnLst/>
            <a:rect l="l" t="t" r="r" b="b"/>
            <a:pathLst>
              <a:path w="2425488" h="716866">
                <a:moveTo>
                  <a:pt x="0" y="0"/>
                </a:moveTo>
                <a:lnTo>
                  <a:pt x="2425487" y="0"/>
                </a:lnTo>
                <a:lnTo>
                  <a:pt x="2425487" y="716866"/>
                </a:lnTo>
                <a:lnTo>
                  <a:pt x="0" y="716866"/>
                </a:lnTo>
                <a:lnTo>
                  <a:pt x="0" y="0"/>
                </a:lnTo>
                <a:close/>
              </a:path>
            </a:pathLst>
          </a:custGeom>
          <a:blipFill>
            <a:blip r:embed="rId16"/>
            <a:stretch>
              <a:fillRect/>
            </a:stretch>
          </a:blipFill>
        </p:spPr>
        <p:txBody>
          <a:bodyPr/>
          <a:lstStyle/>
          <a:p>
            <a:endParaRPr lang="en-US"/>
          </a:p>
        </p:txBody>
      </p:sp>
      <p:sp>
        <p:nvSpPr>
          <p:cNvPr id="20" name="Freeform 20"/>
          <p:cNvSpPr/>
          <p:nvPr/>
        </p:nvSpPr>
        <p:spPr>
          <a:xfrm>
            <a:off x="11981401" y="1291081"/>
            <a:ext cx="1737214" cy="1737214"/>
          </a:xfrm>
          <a:custGeom>
            <a:avLst/>
            <a:gdLst/>
            <a:ahLst/>
            <a:cxnLst/>
            <a:rect l="l" t="t" r="r" b="b"/>
            <a:pathLst>
              <a:path w="1737214" h="1737214">
                <a:moveTo>
                  <a:pt x="0" y="0"/>
                </a:moveTo>
                <a:lnTo>
                  <a:pt x="1737214" y="0"/>
                </a:lnTo>
                <a:lnTo>
                  <a:pt x="1737214" y="1737214"/>
                </a:lnTo>
                <a:lnTo>
                  <a:pt x="0" y="1737214"/>
                </a:lnTo>
                <a:lnTo>
                  <a:pt x="0" y="0"/>
                </a:lnTo>
                <a:close/>
              </a:path>
            </a:pathLst>
          </a:custGeom>
          <a:blipFill>
            <a:blip r:embed="rId17"/>
            <a:stretch>
              <a:fillRect/>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a:xfrm>
          <a:off x="0" y="0"/>
          <a:ext cx="0" cy="0"/>
          <a:chOff x="0" y="0"/>
          <a:chExt cx="0" cy="0"/>
        </a:xfrm>
      </p:grpSpPr>
      <p:sp>
        <p:nvSpPr>
          <p:cNvPr id="2" name="Freeform 2"/>
          <p:cNvSpPr/>
          <p:nvPr/>
        </p:nvSpPr>
        <p:spPr>
          <a:xfrm>
            <a:off x="3161487" y="2678023"/>
            <a:ext cx="11297818" cy="5875243"/>
          </a:xfrm>
          <a:custGeom>
            <a:avLst/>
            <a:gdLst/>
            <a:ahLst/>
            <a:cxnLst/>
            <a:rect l="l" t="t" r="r" b="b"/>
            <a:pathLst>
              <a:path w="11297818" h="5875243">
                <a:moveTo>
                  <a:pt x="0" y="0"/>
                </a:moveTo>
                <a:lnTo>
                  <a:pt x="11297818" y="0"/>
                </a:lnTo>
                <a:lnTo>
                  <a:pt x="11297818" y="5875243"/>
                </a:lnTo>
                <a:lnTo>
                  <a:pt x="0" y="587524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66187" y="668210"/>
            <a:ext cx="4432995" cy="625729"/>
          </a:xfrm>
          <a:prstGeom prst="rect">
            <a:avLst/>
          </a:prstGeom>
        </p:spPr>
        <p:txBody>
          <a:bodyPr lIns="0" tIns="0" rIns="0" bIns="0" rtlCol="0" anchor="t">
            <a:spAutoFit/>
          </a:bodyPr>
          <a:lstStyle/>
          <a:p>
            <a:pPr>
              <a:lnSpc>
                <a:spcPts val="4885"/>
              </a:lnSpc>
            </a:pPr>
            <a:r>
              <a:rPr lang="en-US" sz="3489">
                <a:solidFill>
                  <a:srgbClr val="29589A"/>
                </a:solidFill>
                <a:latin typeface="Poppins Bold"/>
              </a:rPr>
              <a:t>The Enrollment Cliff</a:t>
            </a:r>
          </a:p>
        </p:txBody>
      </p:sp>
      <p:sp>
        <p:nvSpPr>
          <p:cNvPr id="4" name="TextBox 4"/>
          <p:cNvSpPr txBox="1"/>
          <p:nvPr/>
        </p:nvSpPr>
        <p:spPr>
          <a:xfrm>
            <a:off x="3872773" y="8875689"/>
            <a:ext cx="9875247" cy="382611"/>
          </a:xfrm>
          <a:prstGeom prst="rect">
            <a:avLst/>
          </a:prstGeom>
        </p:spPr>
        <p:txBody>
          <a:bodyPr lIns="0" tIns="0" rIns="0" bIns="0" rtlCol="0" anchor="t">
            <a:spAutoFit/>
          </a:bodyPr>
          <a:lstStyle/>
          <a:p>
            <a:pPr algn="ctr">
              <a:lnSpc>
                <a:spcPts val="3003"/>
              </a:lnSpc>
            </a:pPr>
            <a:r>
              <a:rPr lang="en-US" sz="2145">
                <a:solidFill>
                  <a:srgbClr val="000000"/>
                </a:solidFill>
                <a:latin typeface="Poppins"/>
              </a:rPr>
              <a:t>Source: https://www.cupahr.org/issue/dept/interactive-enrollment-cliff/</a:t>
            </a:r>
          </a:p>
        </p:txBody>
      </p:sp>
      <p:sp>
        <p:nvSpPr>
          <p:cNvPr id="5" name="TextBox 5"/>
          <p:cNvSpPr txBox="1"/>
          <p:nvPr/>
        </p:nvSpPr>
        <p:spPr>
          <a:xfrm>
            <a:off x="5600290" y="1725707"/>
            <a:ext cx="6485925" cy="682502"/>
          </a:xfrm>
          <a:prstGeom prst="rect">
            <a:avLst/>
          </a:prstGeom>
        </p:spPr>
        <p:txBody>
          <a:bodyPr lIns="0" tIns="0" rIns="0" bIns="0" rtlCol="0" anchor="t">
            <a:spAutoFit/>
          </a:bodyPr>
          <a:lstStyle/>
          <a:p>
            <a:pPr algn="ctr">
              <a:lnSpc>
                <a:spcPts val="5408"/>
              </a:lnSpc>
            </a:pPr>
            <a:r>
              <a:rPr lang="en-US" sz="3605" spc="72">
                <a:solidFill>
                  <a:srgbClr val="3C592A"/>
                </a:solidFill>
                <a:latin typeface="Poppins Bold"/>
              </a:rPr>
              <a:t>Number of 18 Year Olds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b1de3759ce_0_33"/>
          <p:cNvSpPr txBox="1">
            <a:spLocks noGrp="1"/>
          </p:cNvSpPr>
          <p:nvPr>
            <p:ph type="title"/>
          </p:nvPr>
        </p:nvSpPr>
        <p:spPr>
          <a:xfrm>
            <a:off x="1458900" y="2644900"/>
            <a:ext cx="15376800" cy="3037200"/>
          </a:xfrm>
          <a:prstGeom prst="rect">
            <a:avLst/>
          </a:prstGeom>
          <a:noFill/>
          <a:ln>
            <a:noFill/>
          </a:ln>
        </p:spPr>
        <p:txBody>
          <a:bodyPr spcFirstLastPara="1" wrap="square" lIns="182850" tIns="182850" rIns="182850" bIns="182850" anchor="t" anchorCtr="0">
            <a:normAutofit/>
          </a:bodyPr>
          <a:lstStyle/>
          <a:p>
            <a:r>
              <a:rPr lang="en"/>
              <a:t>Sarah Szurpicki, Director</a:t>
            </a:r>
            <a:endParaRPr/>
          </a:p>
          <a:p>
            <a:r>
              <a:rPr lang="en" sz="5800" i="1"/>
              <a:t>Michigan Office of Sixty by 30</a:t>
            </a:r>
            <a:endParaRPr sz="5800" i="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g5b1be45043b313b1_14"/>
          <p:cNvSpPr txBox="1">
            <a:spLocks noGrp="1"/>
          </p:cNvSpPr>
          <p:nvPr>
            <p:ph type="title"/>
          </p:nvPr>
        </p:nvSpPr>
        <p:spPr>
          <a:xfrm>
            <a:off x="1458900" y="2644900"/>
            <a:ext cx="15376800" cy="3037200"/>
          </a:xfrm>
          <a:prstGeom prst="rect">
            <a:avLst/>
          </a:prstGeom>
          <a:noFill/>
          <a:ln>
            <a:noFill/>
          </a:ln>
        </p:spPr>
        <p:txBody>
          <a:bodyPr spcFirstLastPara="1" wrap="square" lIns="182850" tIns="182850" rIns="182850" bIns="182850" anchor="t" anchorCtr="0">
            <a:normAutofit/>
          </a:bodyPr>
          <a:lstStyle/>
          <a:p>
            <a:r>
              <a:rPr lang="en"/>
              <a:t>Breakout Sessions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2b1de3759ce_0_15"/>
          <p:cNvSpPr txBox="1">
            <a:spLocks noGrp="1"/>
          </p:cNvSpPr>
          <p:nvPr>
            <p:ph type="title"/>
          </p:nvPr>
        </p:nvSpPr>
        <p:spPr>
          <a:xfrm>
            <a:off x="1458900" y="1113300"/>
            <a:ext cx="15377400" cy="1070400"/>
          </a:xfrm>
          <a:prstGeom prst="rect">
            <a:avLst/>
          </a:prstGeom>
          <a:noFill/>
          <a:ln>
            <a:noFill/>
          </a:ln>
        </p:spPr>
        <p:txBody>
          <a:bodyPr spcFirstLastPara="1" wrap="square" lIns="182850" tIns="182850" rIns="182850" bIns="182850" anchor="t" anchorCtr="0">
            <a:normAutofit fontScale="90000"/>
          </a:bodyPr>
          <a:lstStyle/>
          <a:p>
            <a:pPr>
              <a:buSzPct val="111111"/>
            </a:pPr>
            <a:r>
              <a:rPr lang="en"/>
              <a:t>Breakout Sessions </a:t>
            </a:r>
            <a:endParaRPr/>
          </a:p>
        </p:txBody>
      </p:sp>
      <p:sp>
        <p:nvSpPr>
          <p:cNvPr id="172" name="Google Shape;172;g2b1de3759ce_0_15"/>
          <p:cNvSpPr txBox="1">
            <a:spLocks noGrp="1"/>
          </p:cNvSpPr>
          <p:nvPr>
            <p:ph type="body" idx="1"/>
          </p:nvPr>
        </p:nvSpPr>
        <p:spPr>
          <a:xfrm>
            <a:off x="1458900" y="2468500"/>
            <a:ext cx="15377400" cy="7051200"/>
          </a:xfrm>
          <a:prstGeom prst="rect">
            <a:avLst/>
          </a:prstGeom>
          <a:noFill/>
          <a:ln>
            <a:noFill/>
          </a:ln>
        </p:spPr>
        <p:txBody>
          <a:bodyPr spcFirstLastPara="1" wrap="square" lIns="182850" tIns="182850" rIns="182850" bIns="182850" anchor="t" anchorCtr="0">
            <a:normAutofit fontScale="85000" lnSpcReduction="20000"/>
          </a:bodyPr>
          <a:lstStyle/>
          <a:p>
            <a:pPr indent="-619124">
              <a:buSzPct val="100000"/>
            </a:pPr>
            <a:r>
              <a:rPr lang="en" sz="3000" b="1"/>
              <a:t>1:10-2:10 pm Session: </a:t>
            </a:r>
            <a:endParaRPr sz="3000"/>
          </a:p>
          <a:p>
            <a:pPr lvl="1" indent="-619124">
              <a:buClr>
                <a:schemeClr val="dk1"/>
              </a:buClr>
              <a:buSzPct val="100000"/>
            </a:pPr>
            <a:r>
              <a:rPr lang="en" sz="3000" b="1">
                <a:solidFill>
                  <a:schemeClr val="dk1"/>
                </a:solidFill>
              </a:rPr>
              <a:t>Power Mapping </a:t>
            </a:r>
            <a:r>
              <a:rPr lang="en" sz="3000" b="1" i="1">
                <a:solidFill>
                  <a:schemeClr val="dk1"/>
                </a:solidFill>
              </a:rPr>
              <a:t>(60 min) in Multi-room CDEF</a:t>
            </a:r>
            <a:endParaRPr sz="3000" b="1" i="1">
              <a:solidFill>
                <a:schemeClr val="dk1"/>
              </a:solidFill>
            </a:endParaRPr>
          </a:p>
          <a:p>
            <a:pPr lvl="2" indent="-619124">
              <a:buSzPct val="100000"/>
            </a:pPr>
            <a:r>
              <a:rPr lang="en" sz="3000"/>
              <a:t>Glen Oaks CC, U of Olivet, Ferris State, Alpena CC, Grand Valley State, Central MI U, Muskegon CC</a:t>
            </a:r>
            <a:endParaRPr sz="3000"/>
          </a:p>
          <a:p>
            <a:pPr lvl="1" indent="-619124">
              <a:buClr>
                <a:schemeClr val="dk1"/>
              </a:buClr>
              <a:buSzPct val="100000"/>
            </a:pPr>
            <a:r>
              <a:rPr lang="en" sz="3000" b="1">
                <a:solidFill>
                  <a:schemeClr val="dk1"/>
                </a:solidFill>
              </a:rPr>
              <a:t>College APP Service Area </a:t>
            </a:r>
            <a:r>
              <a:rPr lang="en" sz="3000" b="1" i="1">
                <a:solidFill>
                  <a:schemeClr val="dk1"/>
                </a:solidFill>
              </a:rPr>
              <a:t>(1st 25 min then switch) in Room 201 &amp; 202</a:t>
            </a:r>
            <a:endParaRPr sz="3000" b="1" i="1">
              <a:solidFill>
                <a:schemeClr val="dk1"/>
              </a:solidFill>
            </a:endParaRPr>
          </a:p>
          <a:p>
            <a:pPr lvl="2" indent="-619124">
              <a:buSzPct val="100000"/>
            </a:pPr>
            <a:r>
              <a:rPr lang="en" sz="3000"/>
              <a:t>Bay Coll, Northern MI U, Jackson Coll</a:t>
            </a:r>
            <a:endParaRPr sz="3000"/>
          </a:p>
          <a:p>
            <a:pPr lvl="1" indent="-619124">
              <a:buClr>
                <a:schemeClr val="dk1"/>
              </a:buClr>
              <a:buSzPct val="100000"/>
            </a:pPr>
            <a:r>
              <a:rPr lang="en" sz="3000" b="1">
                <a:solidFill>
                  <a:schemeClr val="dk1"/>
                </a:solidFill>
              </a:rPr>
              <a:t>Labor Market Info </a:t>
            </a:r>
            <a:r>
              <a:rPr lang="en" sz="3000" b="1" i="1">
                <a:solidFill>
                  <a:schemeClr val="dk1"/>
                </a:solidFill>
              </a:rPr>
              <a:t>(1st 25 min then switch) in Room 203</a:t>
            </a:r>
            <a:endParaRPr sz="3000" b="1" i="1">
              <a:solidFill>
                <a:schemeClr val="dk1"/>
              </a:solidFill>
            </a:endParaRPr>
          </a:p>
          <a:p>
            <a:pPr lvl="2" indent="-619124">
              <a:buSzPct val="100000"/>
            </a:pPr>
            <a:r>
              <a:rPr lang="en" sz="3000"/>
              <a:t>Western MI U, Kalamazoo CC, Kalamazoo Promise, Mott CC, Lansing CC</a:t>
            </a:r>
            <a:endParaRPr sz="3000"/>
          </a:p>
          <a:p>
            <a:pPr marL="2743200" indent="0">
              <a:buNone/>
            </a:pPr>
            <a:endParaRPr sz="3000"/>
          </a:p>
          <a:p>
            <a:pPr indent="-619124">
              <a:buSzPct val="100000"/>
            </a:pPr>
            <a:r>
              <a:rPr lang="en" sz="3000" b="1"/>
              <a:t>2:20-3:20 pm Session: </a:t>
            </a:r>
            <a:endParaRPr sz="3000" b="1"/>
          </a:p>
          <a:p>
            <a:pPr lvl="1" indent="-619124">
              <a:buClr>
                <a:schemeClr val="dk1"/>
              </a:buClr>
              <a:buSzPct val="100000"/>
            </a:pPr>
            <a:r>
              <a:rPr lang="en" sz="3000" b="1">
                <a:solidFill>
                  <a:schemeClr val="dk1"/>
                </a:solidFill>
              </a:rPr>
              <a:t>Power Mapping </a:t>
            </a:r>
            <a:r>
              <a:rPr lang="en" sz="3000" b="1" i="1">
                <a:solidFill>
                  <a:schemeClr val="dk1"/>
                </a:solidFill>
              </a:rPr>
              <a:t>(60 min) in Multi-room CDEF</a:t>
            </a:r>
            <a:endParaRPr sz="3000" b="1" i="1">
              <a:solidFill>
                <a:schemeClr val="dk1"/>
              </a:solidFill>
            </a:endParaRPr>
          </a:p>
          <a:p>
            <a:pPr lvl="2" indent="-619124">
              <a:buSzPct val="100000"/>
            </a:pPr>
            <a:r>
              <a:rPr lang="en" sz="3000"/>
              <a:t>Bay Coll, Northern MI U, Jackson Coll, Western MI U, Kalamazoo CC, Kalamazoo Promise, Mott CC, Lansing CC</a:t>
            </a:r>
            <a:endParaRPr sz="3000"/>
          </a:p>
          <a:p>
            <a:pPr lvl="1" indent="-619124">
              <a:buClr>
                <a:schemeClr val="dk1"/>
              </a:buClr>
              <a:buSzPct val="100000"/>
            </a:pPr>
            <a:r>
              <a:rPr lang="en" sz="3000" b="1">
                <a:solidFill>
                  <a:schemeClr val="dk1"/>
                </a:solidFill>
              </a:rPr>
              <a:t>College APP Service Area </a:t>
            </a:r>
            <a:r>
              <a:rPr lang="en" sz="3000" b="1" i="1">
                <a:solidFill>
                  <a:schemeClr val="dk1"/>
                </a:solidFill>
              </a:rPr>
              <a:t>(1st 25 min then switch) in Room 201 &amp; 202</a:t>
            </a:r>
            <a:endParaRPr sz="3000" b="1" i="1">
              <a:solidFill>
                <a:schemeClr val="dk1"/>
              </a:solidFill>
            </a:endParaRPr>
          </a:p>
          <a:p>
            <a:pPr lvl="2" indent="-619124">
              <a:buSzPct val="100000"/>
            </a:pPr>
            <a:r>
              <a:rPr lang="en" sz="3000"/>
              <a:t>Glen Oaks CC, U of Olivet, Ferris State, Alpena CC, </a:t>
            </a:r>
            <a:endParaRPr sz="3000"/>
          </a:p>
          <a:p>
            <a:pPr lvl="1" indent="-619124">
              <a:buClr>
                <a:schemeClr val="dk1"/>
              </a:buClr>
              <a:buSzPct val="100000"/>
            </a:pPr>
            <a:r>
              <a:rPr lang="en" sz="3000" b="1">
                <a:solidFill>
                  <a:schemeClr val="dk1"/>
                </a:solidFill>
              </a:rPr>
              <a:t>Labor Market Info </a:t>
            </a:r>
            <a:r>
              <a:rPr lang="en" sz="3000" b="1" i="1">
                <a:solidFill>
                  <a:schemeClr val="dk1"/>
                </a:solidFill>
              </a:rPr>
              <a:t>(1st 25 min then switch) in Room 203</a:t>
            </a:r>
            <a:endParaRPr sz="3000" b="1" i="1">
              <a:solidFill>
                <a:schemeClr val="dk1"/>
              </a:solidFill>
            </a:endParaRPr>
          </a:p>
          <a:p>
            <a:pPr lvl="2" indent="-619124">
              <a:buSzPct val="100000"/>
            </a:pPr>
            <a:r>
              <a:rPr lang="en" sz="3000"/>
              <a:t>Grand Valley State, Central MI U, Muskegon CC</a:t>
            </a:r>
            <a:endParaRPr sz="3000" b="1"/>
          </a:p>
        </p:txBody>
      </p:sp>
      <p:grpSp>
        <p:nvGrpSpPr>
          <p:cNvPr id="173" name="Google Shape;173;g2b1de3759ce_0_15"/>
          <p:cNvGrpSpPr/>
          <p:nvPr/>
        </p:nvGrpSpPr>
        <p:grpSpPr>
          <a:xfrm>
            <a:off x="11375651" y="8756226"/>
            <a:ext cx="4694402" cy="914400"/>
            <a:chOff x="730000" y="4469538"/>
            <a:chExt cx="2347201" cy="457200"/>
          </a:xfrm>
        </p:grpSpPr>
        <p:pic>
          <p:nvPicPr>
            <p:cNvPr id="174" name="Google Shape;174;g2b1de3759ce_0_15"/>
            <p:cNvPicPr preferRelativeResize="0"/>
            <p:nvPr/>
          </p:nvPicPr>
          <p:blipFill rotWithShape="1">
            <a:blip r:embed="rId3">
              <a:alphaModFix/>
            </a:blip>
            <a:srcRect/>
            <a:stretch/>
          </p:blipFill>
          <p:spPr>
            <a:xfrm>
              <a:off x="2505700" y="4469538"/>
              <a:ext cx="571501" cy="457200"/>
            </a:xfrm>
            <a:prstGeom prst="rect">
              <a:avLst/>
            </a:prstGeom>
            <a:noFill/>
            <a:ln>
              <a:noFill/>
            </a:ln>
          </p:spPr>
        </p:pic>
        <p:sp>
          <p:nvSpPr>
            <p:cNvPr id="175" name="Google Shape;175;g2b1de3759ce_0_15"/>
            <p:cNvSpPr txBox="1"/>
            <p:nvPr/>
          </p:nvSpPr>
          <p:spPr>
            <a:xfrm>
              <a:off x="730000" y="4474509"/>
              <a:ext cx="2095200" cy="447300"/>
            </a:xfrm>
            <a:prstGeom prst="rect">
              <a:avLst/>
            </a:prstGeom>
            <a:noFill/>
            <a:ln>
              <a:noFill/>
            </a:ln>
          </p:spPr>
          <p:txBody>
            <a:bodyPr spcFirstLastPara="1" wrap="square" lIns="182850" tIns="182850" rIns="182850" bIns="182850" anchor="t" anchorCtr="0">
              <a:noAutofit/>
            </a:bodyPr>
            <a:lstStyle/>
            <a:p>
              <a:pPr defTabSz="1828800">
                <a:buClr>
                  <a:srgbClr val="000000"/>
                </a:buClr>
                <a:buSzPts val="1400"/>
              </a:pPr>
              <a:r>
                <a:rPr lang="en" sz="2800" kern="0">
                  <a:solidFill>
                    <a:srgbClr val="000000"/>
                  </a:solidFill>
                  <a:latin typeface="Lato"/>
                  <a:ea typeface="Lato"/>
                  <a:cs typeface="Lato"/>
                  <a:sym typeface="Lato"/>
                </a:rPr>
                <a:t>MI-RAISE Design Lab</a:t>
              </a:r>
              <a:endParaRPr sz="2800" kern="0">
                <a:solidFill>
                  <a:srgbClr val="000000"/>
                </a:solidFill>
                <a:latin typeface="Lato"/>
                <a:ea typeface="Lato"/>
                <a:cs typeface="Lato"/>
                <a:sym typeface="Lato"/>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grpSp>
        <p:nvGrpSpPr>
          <p:cNvPr id="115" name="Google Shape;115;g2b1de3759ce_0_0"/>
          <p:cNvGrpSpPr/>
          <p:nvPr/>
        </p:nvGrpSpPr>
        <p:grpSpPr>
          <a:xfrm>
            <a:off x="744501" y="8812076"/>
            <a:ext cx="4694402" cy="914400"/>
            <a:chOff x="730000" y="4469538"/>
            <a:chExt cx="2347201" cy="457200"/>
          </a:xfrm>
        </p:grpSpPr>
        <p:pic>
          <p:nvPicPr>
            <p:cNvPr id="116" name="Google Shape;116;g2b1de3759ce_0_0"/>
            <p:cNvPicPr preferRelativeResize="0"/>
            <p:nvPr/>
          </p:nvPicPr>
          <p:blipFill rotWithShape="1">
            <a:blip r:embed="rId3">
              <a:alphaModFix/>
            </a:blip>
            <a:srcRect/>
            <a:stretch/>
          </p:blipFill>
          <p:spPr>
            <a:xfrm>
              <a:off x="2505700" y="4469538"/>
              <a:ext cx="571501" cy="457200"/>
            </a:xfrm>
            <a:prstGeom prst="rect">
              <a:avLst/>
            </a:prstGeom>
            <a:noFill/>
            <a:ln>
              <a:noFill/>
            </a:ln>
          </p:spPr>
        </p:pic>
        <p:sp>
          <p:nvSpPr>
            <p:cNvPr id="117" name="Google Shape;117;g2b1de3759ce_0_0"/>
            <p:cNvSpPr txBox="1"/>
            <p:nvPr/>
          </p:nvSpPr>
          <p:spPr>
            <a:xfrm>
              <a:off x="730000" y="4474509"/>
              <a:ext cx="2095200" cy="447300"/>
            </a:xfrm>
            <a:prstGeom prst="rect">
              <a:avLst/>
            </a:prstGeom>
            <a:noFill/>
            <a:ln>
              <a:noFill/>
            </a:ln>
          </p:spPr>
          <p:txBody>
            <a:bodyPr spcFirstLastPara="1" wrap="square" lIns="182850" tIns="182850" rIns="182850" bIns="182850" anchor="t" anchorCtr="0">
              <a:noAutofit/>
            </a:bodyPr>
            <a:lstStyle/>
            <a:p>
              <a:pPr defTabSz="1828800">
                <a:buClr>
                  <a:srgbClr val="000000"/>
                </a:buClr>
                <a:buSzPts val="1400"/>
              </a:pPr>
              <a:r>
                <a:rPr lang="en" sz="2800" kern="0">
                  <a:solidFill>
                    <a:srgbClr val="000000"/>
                  </a:solidFill>
                  <a:latin typeface="Lato"/>
                  <a:ea typeface="Lato"/>
                  <a:cs typeface="Lato"/>
                  <a:sym typeface="Lato"/>
                </a:rPr>
                <a:t>MI-RAISE Design Lab</a:t>
              </a:r>
              <a:endParaRPr sz="2800" kern="0">
                <a:solidFill>
                  <a:srgbClr val="000000"/>
                </a:solidFill>
                <a:latin typeface="Lato"/>
                <a:ea typeface="Lato"/>
                <a:cs typeface="Lato"/>
                <a:sym typeface="Lato"/>
              </a:endParaRPr>
            </a:p>
          </p:txBody>
        </p:sp>
      </p:grpSp>
      <p:pic>
        <p:nvPicPr>
          <p:cNvPr id="118" name="Google Shape;118;g2b1de3759ce_0_0"/>
          <p:cNvPicPr preferRelativeResize="0"/>
          <p:nvPr/>
        </p:nvPicPr>
        <p:blipFill rotWithShape="1">
          <a:blip r:embed="rId4">
            <a:alphaModFix/>
          </a:blip>
          <a:srcRect t="7700" r="17081" b="28503"/>
          <a:stretch/>
        </p:blipFill>
        <p:spPr>
          <a:xfrm>
            <a:off x="3979705" y="984251"/>
            <a:ext cx="9340398" cy="9302750"/>
          </a:xfrm>
          <a:prstGeom prst="rect">
            <a:avLst/>
          </a:prstGeom>
          <a:noFill/>
          <a:ln>
            <a:noFill/>
          </a:ln>
        </p:spPr>
      </p:pic>
      <p:sp>
        <p:nvSpPr>
          <p:cNvPr id="119" name="Google Shape;119;g2b1de3759ce_0_0"/>
          <p:cNvSpPr txBox="1"/>
          <p:nvPr/>
        </p:nvSpPr>
        <p:spPr>
          <a:xfrm>
            <a:off x="10061900" y="1010750"/>
            <a:ext cx="8259000" cy="2375400"/>
          </a:xfrm>
          <a:prstGeom prst="rect">
            <a:avLst/>
          </a:prstGeom>
          <a:noFill/>
          <a:ln>
            <a:noFill/>
          </a:ln>
        </p:spPr>
        <p:txBody>
          <a:bodyPr spcFirstLastPara="1" wrap="square" lIns="182850" tIns="182850" rIns="182850" bIns="182850" anchor="t" anchorCtr="0">
            <a:noAutofit/>
          </a:bodyPr>
          <a:lstStyle/>
          <a:p>
            <a:pPr algn="ctr" defTabSz="1828800">
              <a:buClr>
                <a:srgbClr val="000000"/>
              </a:buClr>
            </a:pPr>
            <a:r>
              <a:rPr lang="en" sz="4600" kern="0">
                <a:solidFill>
                  <a:srgbClr val="595959"/>
                </a:solidFill>
                <a:latin typeface="Lato"/>
                <a:ea typeface="Lato"/>
                <a:cs typeface="Lato"/>
                <a:sym typeface="Lato"/>
              </a:rPr>
              <a:t>Special Thanks to </a:t>
            </a:r>
            <a:endParaRPr sz="4600" kern="0">
              <a:solidFill>
                <a:srgbClr val="595959"/>
              </a:solidFill>
              <a:latin typeface="Lato"/>
              <a:ea typeface="Lato"/>
              <a:cs typeface="Lato"/>
              <a:sym typeface="Lato"/>
            </a:endParaRPr>
          </a:p>
          <a:p>
            <a:pPr algn="ctr" defTabSz="1828800">
              <a:buClr>
                <a:srgbClr val="000000"/>
              </a:buClr>
            </a:pPr>
            <a:r>
              <a:rPr lang="en" sz="4600" b="1" kern="0">
                <a:solidFill>
                  <a:srgbClr val="1155CC"/>
                </a:solidFill>
                <a:latin typeface="Lato"/>
                <a:ea typeface="Lato"/>
                <a:cs typeface="Lato"/>
                <a:sym typeface="Lato"/>
              </a:rPr>
              <a:t>Grand Valley State University</a:t>
            </a:r>
            <a:r>
              <a:rPr lang="en" sz="4600" kern="0">
                <a:solidFill>
                  <a:srgbClr val="595959"/>
                </a:solidFill>
                <a:latin typeface="Lato"/>
                <a:ea typeface="Lato"/>
                <a:cs typeface="Lato"/>
                <a:sym typeface="Lato"/>
              </a:rPr>
              <a:t> for hosting!!</a:t>
            </a:r>
            <a:endParaRPr sz="4600" kern="0">
              <a:solidFill>
                <a:srgbClr val="595959"/>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g2986f52ae89_0_22"/>
          <p:cNvSpPr txBox="1">
            <a:spLocks noGrp="1"/>
          </p:cNvSpPr>
          <p:nvPr>
            <p:ph type="title"/>
          </p:nvPr>
        </p:nvSpPr>
        <p:spPr>
          <a:xfrm>
            <a:off x="1458900" y="2637300"/>
            <a:ext cx="16115400" cy="1070400"/>
          </a:xfrm>
          <a:prstGeom prst="rect">
            <a:avLst/>
          </a:prstGeom>
          <a:noFill/>
          <a:ln>
            <a:noFill/>
          </a:ln>
        </p:spPr>
        <p:txBody>
          <a:bodyPr spcFirstLastPara="1" wrap="square" lIns="182850" tIns="182850" rIns="182850" bIns="182850" anchor="t" anchorCtr="0">
            <a:normAutofit fontScale="90000"/>
          </a:bodyPr>
          <a:lstStyle/>
          <a:p>
            <a:pPr>
              <a:buSzPct val="111111"/>
            </a:pPr>
            <a:r>
              <a:rPr lang="en"/>
              <a:t>Next Steps</a:t>
            </a:r>
            <a:endParaRPr/>
          </a:p>
        </p:txBody>
      </p:sp>
      <p:sp>
        <p:nvSpPr>
          <p:cNvPr id="181" name="Google Shape;181;g2986f52ae89_0_22"/>
          <p:cNvSpPr txBox="1">
            <a:spLocks noGrp="1"/>
          </p:cNvSpPr>
          <p:nvPr>
            <p:ph type="body" idx="1"/>
          </p:nvPr>
        </p:nvSpPr>
        <p:spPr>
          <a:xfrm>
            <a:off x="1458900" y="3840100"/>
            <a:ext cx="15377400" cy="4839600"/>
          </a:xfrm>
          <a:prstGeom prst="rect">
            <a:avLst/>
          </a:prstGeom>
          <a:noFill/>
          <a:ln>
            <a:noFill/>
          </a:ln>
        </p:spPr>
        <p:txBody>
          <a:bodyPr spcFirstLastPara="1" wrap="square" lIns="182850" tIns="182850" rIns="182850" bIns="182850" anchor="t" anchorCtr="0">
            <a:noAutofit/>
          </a:bodyPr>
          <a:lstStyle/>
          <a:p>
            <a:pPr marL="0" indent="0">
              <a:lnSpc>
                <a:spcPct val="95000"/>
              </a:lnSpc>
              <a:buNone/>
            </a:pPr>
            <a:r>
              <a:rPr lang="en" sz="3200" b="1">
                <a:solidFill>
                  <a:schemeClr val="dk1"/>
                </a:solidFill>
              </a:rPr>
              <a:t>Share </a:t>
            </a:r>
            <a:r>
              <a:rPr lang="en" sz="3200"/>
              <a:t>your feedback via the Exit Survey (QR code)</a:t>
            </a:r>
            <a:endParaRPr sz="3200"/>
          </a:p>
          <a:p>
            <a:pPr marL="0" indent="0">
              <a:lnSpc>
                <a:spcPct val="95000"/>
              </a:lnSpc>
              <a:buNone/>
            </a:pPr>
            <a:endParaRPr sz="3200"/>
          </a:p>
          <a:p>
            <a:pPr marL="0" indent="0">
              <a:lnSpc>
                <a:spcPct val="95000"/>
              </a:lnSpc>
              <a:buNone/>
            </a:pPr>
            <a:r>
              <a:rPr lang="en" sz="3200" b="1">
                <a:solidFill>
                  <a:schemeClr val="dk1"/>
                </a:solidFill>
              </a:rPr>
              <a:t>Complete</a:t>
            </a:r>
            <a:r>
              <a:rPr lang="en" sz="3200"/>
              <a:t> your travel reimbursement documentation</a:t>
            </a:r>
            <a:endParaRPr sz="3200"/>
          </a:p>
          <a:p>
            <a:pPr marL="0" indent="0">
              <a:lnSpc>
                <a:spcPct val="95000"/>
              </a:lnSpc>
              <a:buNone/>
            </a:pPr>
            <a:endParaRPr sz="3200"/>
          </a:p>
          <a:p>
            <a:pPr marL="0" indent="0">
              <a:lnSpc>
                <a:spcPct val="95000"/>
              </a:lnSpc>
              <a:buNone/>
            </a:pPr>
            <a:r>
              <a:rPr lang="en" sz="3200" b="1">
                <a:solidFill>
                  <a:schemeClr val="dk1"/>
                </a:solidFill>
              </a:rPr>
              <a:t>Schedule</a:t>
            </a:r>
            <a:r>
              <a:rPr lang="en" sz="3200"/>
              <a:t> your January design sprint kick-off and February coaching sessions with Sova</a:t>
            </a:r>
            <a:endParaRPr sz="3200"/>
          </a:p>
          <a:p>
            <a:pPr marL="0" indent="0">
              <a:lnSpc>
                <a:spcPct val="95000"/>
              </a:lnSpc>
              <a:buNone/>
            </a:pPr>
            <a:endParaRPr sz="3200"/>
          </a:p>
          <a:p>
            <a:pPr marL="0" indent="0">
              <a:lnSpc>
                <a:spcPct val="95000"/>
              </a:lnSpc>
              <a:buNone/>
            </a:pPr>
            <a:r>
              <a:rPr lang="en" sz="3200" b="1">
                <a:solidFill>
                  <a:schemeClr val="dk1"/>
                </a:solidFill>
              </a:rPr>
              <a:t>Hold</a:t>
            </a:r>
            <a:r>
              <a:rPr lang="en" sz="3200"/>
              <a:t> February 13th 12n-1:30pm for virtual convening and March 21st 10am-3:30pm for in-person convening for your team (you should have calendar invites)</a:t>
            </a:r>
            <a:endParaRPr sz="3200"/>
          </a:p>
          <a:p>
            <a:pPr marL="0" indent="0">
              <a:lnSpc>
                <a:spcPct val="95000"/>
              </a:lnSpc>
              <a:buNone/>
            </a:pPr>
            <a:endParaRPr sz="2800"/>
          </a:p>
        </p:txBody>
      </p:sp>
      <p:grpSp>
        <p:nvGrpSpPr>
          <p:cNvPr id="182" name="Google Shape;182;g2986f52ae89_0_22"/>
          <p:cNvGrpSpPr/>
          <p:nvPr/>
        </p:nvGrpSpPr>
        <p:grpSpPr>
          <a:xfrm>
            <a:off x="11375651" y="8756226"/>
            <a:ext cx="4694402" cy="914400"/>
            <a:chOff x="730000" y="4469538"/>
            <a:chExt cx="2347201" cy="457200"/>
          </a:xfrm>
        </p:grpSpPr>
        <p:pic>
          <p:nvPicPr>
            <p:cNvPr id="183" name="Google Shape;183;g2986f52ae89_0_22"/>
            <p:cNvPicPr preferRelativeResize="0"/>
            <p:nvPr/>
          </p:nvPicPr>
          <p:blipFill rotWithShape="1">
            <a:blip r:embed="rId3">
              <a:alphaModFix/>
            </a:blip>
            <a:srcRect/>
            <a:stretch/>
          </p:blipFill>
          <p:spPr>
            <a:xfrm>
              <a:off x="2505700" y="4469538"/>
              <a:ext cx="571501" cy="457200"/>
            </a:xfrm>
            <a:prstGeom prst="rect">
              <a:avLst/>
            </a:prstGeom>
            <a:noFill/>
            <a:ln>
              <a:noFill/>
            </a:ln>
          </p:spPr>
        </p:pic>
        <p:sp>
          <p:nvSpPr>
            <p:cNvPr id="184" name="Google Shape;184;g2986f52ae89_0_22"/>
            <p:cNvSpPr txBox="1"/>
            <p:nvPr/>
          </p:nvSpPr>
          <p:spPr>
            <a:xfrm>
              <a:off x="730000" y="4474509"/>
              <a:ext cx="2095200" cy="447300"/>
            </a:xfrm>
            <a:prstGeom prst="rect">
              <a:avLst/>
            </a:prstGeom>
            <a:noFill/>
            <a:ln>
              <a:noFill/>
            </a:ln>
          </p:spPr>
          <p:txBody>
            <a:bodyPr spcFirstLastPara="1" wrap="square" lIns="182850" tIns="182850" rIns="182850" bIns="182850" anchor="t" anchorCtr="0">
              <a:noAutofit/>
            </a:bodyPr>
            <a:lstStyle/>
            <a:p>
              <a:pPr defTabSz="1828800">
                <a:buClr>
                  <a:srgbClr val="000000"/>
                </a:buClr>
                <a:buSzPts val="1400"/>
              </a:pPr>
              <a:r>
                <a:rPr lang="en" sz="2800" kern="0">
                  <a:solidFill>
                    <a:srgbClr val="000000"/>
                  </a:solidFill>
                  <a:latin typeface="Lato"/>
                  <a:ea typeface="Lato"/>
                  <a:cs typeface="Lato"/>
                  <a:sym typeface="Lato"/>
                </a:rPr>
                <a:t>MI-RAISE Design Lab</a:t>
              </a:r>
              <a:endParaRPr sz="2800" kern="0">
                <a:solidFill>
                  <a:srgbClr val="000000"/>
                </a:solidFill>
                <a:latin typeface="Lato"/>
                <a:ea typeface="Lato"/>
                <a:cs typeface="Lato"/>
                <a:sym typeface="Lato"/>
              </a:endParaRPr>
            </a:p>
          </p:txBody>
        </p:sp>
      </p:grpSp>
      <p:pic>
        <p:nvPicPr>
          <p:cNvPr id="185" name="Google Shape;185;g2986f52ae89_0_22"/>
          <p:cNvPicPr preferRelativeResize="0"/>
          <p:nvPr/>
        </p:nvPicPr>
        <p:blipFill rotWithShape="1">
          <a:blip r:embed="rId4">
            <a:alphaModFix/>
          </a:blip>
          <a:srcRect l="19817" t="27284" r="12960" b="29863"/>
          <a:stretch/>
        </p:blipFill>
        <p:spPr>
          <a:xfrm>
            <a:off x="12294911" y="1548050"/>
            <a:ext cx="4316050" cy="32489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9"/>
        <p:cNvGrpSpPr/>
        <p:nvPr/>
      </p:nvGrpSpPr>
      <p:grpSpPr>
        <a:xfrm>
          <a:off x="0" y="0"/>
          <a:ext cx="0" cy="0"/>
          <a:chOff x="0" y="0"/>
          <a:chExt cx="0" cy="0"/>
        </a:xfrm>
      </p:grpSpPr>
      <p:sp>
        <p:nvSpPr>
          <p:cNvPr id="190" name="Google Shape;190;p9"/>
          <p:cNvSpPr txBox="1">
            <a:spLocks noGrp="1"/>
          </p:cNvSpPr>
          <p:nvPr>
            <p:ph type="ctrTitle"/>
          </p:nvPr>
        </p:nvSpPr>
        <p:spPr>
          <a:xfrm>
            <a:off x="1455900" y="3345600"/>
            <a:ext cx="15376200" cy="3329400"/>
          </a:xfrm>
          <a:prstGeom prst="rect">
            <a:avLst/>
          </a:prstGeom>
          <a:noFill/>
          <a:ln>
            <a:noFill/>
          </a:ln>
        </p:spPr>
        <p:txBody>
          <a:bodyPr spcFirstLastPara="1" wrap="square" lIns="182850" tIns="182850" rIns="182850" bIns="182850" anchor="t" anchorCtr="0">
            <a:noAutofit/>
          </a:bodyPr>
          <a:lstStyle/>
          <a:p>
            <a:r>
              <a:rPr lang="en" sz="7200"/>
              <a:t>Q &amp; A</a:t>
            </a:r>
            <a:endParaRPr sz="7200"/>
          </a:p>
          <a:p>
            <a:endParaRPr sz="4400"/>
          </a:p>
          <a:p>
            <a:endParaRPr sz="4800"/>
          </a:p>
          <a:p>
            <a:r>
              <a:rPr lang="en" sz="4800"/>
              <a:t>Contact us:</a:t>
            </a:r>
            <a:endParaRPr sz="4800"/>
          </a:p>
          <a:p>
            <a:r>
              <a:rPr lang="en" sz="6600" u="sng">
                <a:solidFill>
                  <a:schemeClr val="hlink"/>
                </a:solidFill>
                <a:hlinkClick r:id="rId3"/>
              </a:rPr>
              <a:t>TheCenter@talentfirst.net</a:t>
            </a:r>
            <a:r>
              <a:rPr lang="en" sz="6600"/>
              <a:t> </a:t>
            </a:r>
            <a:endParaRPr sz="6600"/>
          </a:p>
        </p:txBody>
      </p:sp>
      <p:pic>
        <p:nvPicPr>
          <p:cNvPr id="191" name="Google Shape;191;p9"/>
          <p:cNvPicPr preferRelativeResize="0"/>
          <p:nvPr/>
        </p:nvPicPr>
        <p:blipFill rotWithShape="1">
          <a:blip r:embed="rId4">
            <a:alphaModFix/>
          </a:blip>
          <a:srcRect/>
          <a:stretch/>
        </p:blipFill>
        <p:spPr>
          <a:xfrm>
            <a:off x="7213002" y="627100"/>
            <a:ext cx="9619100" cy="2061236"/>
          </a:xfrm>
          <a:prstGeom prst="rect">
            <a:avLst/>
          </a:prstGeom>
          <a:noFill/>
          <a:ln>
            <a:noFill/>
          </a:ln>
        </p:spPr>
      </p:pic>
      <p:sp>
        <p:nvSpPr>
          <p:cNvPr id="192" name="Google Shape;192;p9"/>
          <p:cNvSpPr txBox="1"/>
          <p:nvPr/>
        </p:nvSpPr>
        <p:spPr>
          <a:xfrm>
            <a:off x="0" y="0"/>
            <a:ext cx="6000000" cy="738603"/>
          </a:xfrm>
          <a:prstGeom prst="rect">
            <a:avLst/>
          </a:prstGeom>
          <a:noFill/>
          <a:ln>
            <a:noFill/>
          </a:ln>
        </p:spPr>
        <p:txBody>
          <a:bodyPr spcFirstLastPara="1" wrap="square" lIns="182850" tIns="182850" rIns="182850" bIns="182850" anchor="t" anchorCtr="0">
            <a:spAutoFit/>
          </a:bodyPr>
          <a:lstStyle/>
          <a:p>
            <a:pPr defTabSz="1828800">
              <a:buClr>
                <a:srgbClr val="000000"/>
              </a:buClr>
              <a:buSzPts val="1200"/>
            </a:pPr>
            <a:r>
              <a:rPr lang="en" sz="2400" kern="0">
                <a:solidFill>
                  <a:srgbClr val="666666"/>
                </a:solidFill>
                <a:highlight>
                  <a:srgbClr val="FFFFFF"/>
                </a:highlight>
                <a:latin typeface="Arial"/>
                <a:ea typeface="Arial"/>
                <a:cs typeface="Arial"/>
                <a:sym typeface="Arial"/>
              </a:rPr>
              <a:t>.</a:t>
            </a:r>
            <a:endParaRPr sz="2800" kern="0">
              <a:solidFill>
                <a:srgbClr val="000000"/>
              </a:solidFill>
              <a:latin typeface="Arial"/>
              <a:ea typeface="Arial"/>
              <a:cs typeface="Arial"/>
              <a:sym typeface="Arial"/>
            </a:endParaRPr>
          </a:p>
        </p:txBody>
      </p:sp>
      <p:pic>
        <p:nvPicPr>
          <p:cNvPr id="193" name="Google Shape;193;p9"/>
          <p:cNvPicPr preferRelativeResize="0"/>
          <p:nvPr/>
        </p:nvPicPr>
        <p:blipFill rotWithShape="1">
          <a:blip r:embed="rId5">
            <a:alphaModFix/>
          </a:blip>
          <a:srcRect/>
          <a:stretch/>
        </p:blipFill>
        <p:spPr>
          <a:xfrm>
            <a:off x="1212376" y="8779035"/>
            <a:ext cx="2848356" cy="1280162"/>
          </a:xfrm>
          <a:prstGeom prst="rect">
            <a:avLst/>
          </a:prstGeom>
          <a:noFill/>
          <a:ln>
            <a:noFill/>
          </a:ln>
        </p:spPr>
      </p:pic>
      <p:pic>
        <p:nvPicPr>
          <p:cNvPr id="194" name="Google Shape;194;p9"/>
          <p:cNvPicPr preferRelativeResize="0"/>
          <p:nvPr/>
        </p:nvPicPr>
        <p:blipFill rotWithShape="1">
          <a:blip r:embed="rId6">
            <a:alphaModFix/>
          </a:blip>
          <a:srcRect l="17378" t="17673" r="15958" b="23134"/>
          <a:stretch/>
        </p:blipFill>
        <p:spPr>
          <a:xfrm>
            <a:off x="9771800" y="8872751"/>
            <a:ext cx="2395956" cy="1261874"/>
          </a:xfrm>
          <a:prstGeom prst="rect">
            <a:avLst/>
          </a:prstGeom>
          <a:noFill/>
          <a:ln>
            <a:noFill/>
          </a:ln>
        </p:spPr>
      </p:pic>
      <p:pic>
        <p:nvPicPr>
          <p:cNvPr id="195" name="Google Shape;195;p9"/>
          <p:cNvPicPr preferRelativeResize="0"/>
          <p:nvPr/>
        </p:nvPicPr>
        <p:blipFill rotWithShape="1">
          <a:blip r:embed="rId7">
            <a:alphaModFix/>
          </a:blip>
          <a:srcRect/>
          <a:stretch/>
        </p:blipFill>
        <p:spPr>
          <a:xfrm>
            <a:off x="5613150" y="9129599"/>
            <a:ext cx="2660300" cy="748150"/>
          </a:xfrm>
          <a:prstGeom prst="rect">
            <a:avLst/>
          </a:prstGeom>
          <a:noFill/>
          <a:ln>
            <a:noFill/>
          </a:ln>
        </p:spPr>
      </p:pic>
      <p:pic>
        <p:nvPicPr>
          <p:cNvPr id="196" name="Google Shape;196;p9"/>
          <p:cNvPicPr preferRelativeResize="0"/>
          <p:nvPr/>
        </p:nvPicPr>
        <p:blipFill rotWithShape="1">
          <a:blip r:embed="rId8">
            <a:alphaModFix/>
          </a:blip>
          <a:srcRect/>
          <a:stretch/>
        </p:blipFill>
        <p:spPr>
          <a:xfrm>
            <a:off x="13376150" y="8863576"/>
            <a:ext cx="3561008" cy="12801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642100" y="2680026"/>
            <a:ext cx="15377400" cy="1070400"/>
          </a:xfrm>
          <a:prstGeom prst="rect">
            <a:avLst/>
          </a:prstGeom>
          <a:noFill/>
          <a:ln>
            <a:noFill/>
          </a:ln>
        </p:spPr>
        <p:txBody>
          <a:bodyPr spcFirstLastPara="1" wrap="square" lIns="182850" tIns="182850" rIns="182850" bIns="182850" anchor="t" anchorCtr="0">
            <a:normAutofit fontScale="90000"/>
          </a:bodyPr>
          <a:lstStyle/>
          <a:p>
            <a:pPr>
              <a:buSzPct val="111111"/>
            </a:pPr>
            <a:r>
              <a:rPr lang="en"/>
              <a:t>MI-RAISE Design Lab Key Partners </a:t>
            </a:r>
            <a:endParaRPr/>
          </a:p>
        </p:txBody>
      </p:sp>
      <p:sp>
        <p:nvSpPr>
          <p:cNvPr id="125" name="Google Shape;125;p3"/>
          <p:cNvSpPr txBox="1">
            <a:spLocks noGrp="1"/>
          </p:cNvSpPr>
          <p:nvPr>
            <p:ph type="body" idx="1"/>
          </p:nvPr>
        </p:nvSpPr>
        <p:spPr>
          <a:xfrm>
            <a:off x="926300" y="3902850"/>
            <a:ext cx="11753400" cy="4839600"/>
          </a:xfrm>
          <a:prstGeom prst="rect">
            <a:avLst/>
          </a:prstGeom>
          <a:noFill/>
          <a:ln>
            <a:noFill/>
          </a:ln>
        </p:spPr>
        <p:txBody>
          <a:bodyPr spcFirstLastPara="1" wrap="square" lIns="182850" tIns="182850" rIns="182850" bIns="182850" anchor="t" anchorCtr="0">
            <a:noAutofit/>
          </a:bodyPr>
          <a:lstStyle/>
          <a:p>
            <a:pPr indent="-647700">
              <a:buSzPts val="1500"/>
            </a:pPr>
            <a:r>
              <a:rPr lang="en" sz="3000" u="sng">
                <a:solidFill>
                  <a:schemeClr val="hlink"/>
                </a:solidFill>
                <a:hlinkClick r:id="rId3"/>
              </a:rPr>
              <a:t>Michigan Center for Adult College Success</a:t>
            </a:r>
            <a:r>
              <a:rPr lang="en" sz="3000"/>
              <a:t> - Project lead</a:t>
            </a:r>
            <a:endParaRPr sz="3000"/>
          </a:p>
          <a:p>
            <a:pPr indent="-647700">
              <a:buSzPts val="1500"/>
            </a:pPr>
            <a:r>
              <a:rPr lang="en" sz="3000" u="sng">
                <a:solidFill>
                  <a:schemeClr val="hlink"/>
                </a:solidFill>
                <a:hlinkClick r:id="rId4"/>
              </a:rPr>
              <a:t>Education Strategy Group</a:t>
            </a:r>
            <a:r>
              <a:rPr lang="en" sz="3000"/>
              <a:t> -  Technical assistance, labor market data, convening support</a:t>
            </a:r>
            <a:endParaRPr sz="3000"/>
          </a:p>
          <a:p>
            <a:pPr indent="-647700">
              <a:buSzPts val="1500"/>
            </a:pPr>
            <a:r>
              <a:rPr lang="en" sz="3000" u="sng">
                <a:solidFill>
                  <a:schemeClr val="hlink"/>
                </a:solidFill>
                <a:hlinkClick r:id="rId5"/>
              </a:rPr>
              <a:t>Sova</a:t>
            </a:r>
            <a:r>
              <a:rPr lang="en" sz="3000"/>
              <a:t> - Design process lead, coaching, technical assistance</a:t>
            </a:r>
            <a:endParaRPr sz="3000"/>
          </a:p>
          <a:p>
            <a:pPr indent="-647700">
              <a:buSzPts val="1500"/>
            </a:pPr>
            <a:r>
              <a:rPr lang="en" sz="3000" u="sng">
                <a:solidFill>
                  <a:schemeClr val="hlink"/>
                </a:solidFill>
                <a:hlinkClick r:id="rId6"/>
              </a:rPr>
              <a:t>CollegeAPP</a:t>
            </a:r>
            <a:r>
              <a:rPr lang="en" sz="3000"/>
              <a:t> - Adult Prospect Pipeline data mining and modeling</a:t>
            </a:r>
            <a:endParaRPr sz="3000"/>
          </a:p>
          <a:p>
            <a:pPr indent="-647700">
              <a:buSzPts val="1500"/>
            </a:pPr>
            <a:r>
              <a:rPr lang="en" sz="3000" u="sng">
                <a:solidFill>
                  <a:schemeClr val="hlink"/>
                </a:solidFill>
                <a:hlinkClick r:id="rId7"/>
              </a:rPr>
              <a:t>TalentFirst</a:t>
            </a:r>
            <a:r>
              <a:rPr lang="en" sz="3000"/>
              <a:t> - Landscape analysis and Labor market data</a:t>
            </a:r>
            <a:endParaRPr sz="3000"/>
          </a:p>
        </p:txBody>
      </p:sp>
      <p:grpSp>
        <p:nvGrpSpPr>
          <p:cNvPr id="126" name="Google Shape;126;p3"/>
          <p:cNvGrpSpPr/>
          <p:nvPr/>
        </p:nvGrpSpPr>
        <p:grpSpPr>
          <a:xfrm>
            <a:off x="744501" y="8812076"/>
            <a:ext cx="4694402" cy="914400"/>
            <a:chOff x="730000" y="4469538"/>
            <a:chExt cx="2347201" cy="457200"/>
          </a:xfrm>
        </p:grpSpPr>
        <p:pic>
          <p:nvPicPr>
            <p:cNvPr id="127" name="Google Shape;127;p3"/>
            <p:cNvPicPr preferRelativeResize="0"/>
            <p:nvPr/>
          </p:nvPicPr>
          <p:blipFill rotWithShape="1">
            <a:blip r:embed="rId8">
              <a:alphaModFix/>
            </a:blip>
            <a:srcRect/>
            <a:stretch/>
          </p:blipFill>
          <p:spPr>
            <a:xfrm>
              <a:off x="2505700" y="4469538"/>
              <a:ext cx="571501" cy="457200"/>
            </a:xfrm>
            <a:prstGeom prst="rect">
              <a:avLst/>
            </a:prstGeom>
            <a:noFill/>
            <a:ln>
              <a:noFill/>
            </a:ln>
          </p:spPr>
        </p:pic>
        <p:sp>
          <p:nvSpPr>
            <p:cNvPr id="128" name="Google Shape;128;p3"/>
            <p:cNvSpPr txBox="1"/>
            <p:nvPr/>
          </p:nvSpPr>
          <p:spPr>
            <a:xfrm>
              <a:off x="730000" y="4474509"/>
              <a:ext cx="2095200" cy="447300"/>
            </a:xfrm>
            <a:prstGeom prst="rect">
              <a:avLst/>
            </a:prstGeom>
            <a:noFill/>
            <a:ln>
              <a:noFill/>
            </a:ln>
          </p:spPr>
          <p:txBody>
            <a:bodyPr spcFirstLastPara="1" wrap="square" lIns="182850" tIns="182850" rIns="182850" bIns="182850" anchor="t" anchorCtr="0">
              <a:noAutofit/>
            </a:bodyPr>
            <a:lstStyle/>
            <a:p>
              <a:pPr defTabSz="1828800">
                <a:buClr>
                  <a:srgbClr val="000000"/>
                </a:buClr>
                <a:buSzPts val="1400"/>
              </a:pPr>
              <a:r>
                <a:rPr lang="en" sz="2800" kern="0">
                  <a:solidFill>
                    <a:srgbClr val="000000"/>
                  </a:solidFill>
                  <a:latin typeface="Lato"/>
                  <a:ea typeface="Lato"/>
                  <a:cs typeface="Lato"/>
                  <a:sym typeface="Lato"/>
                </a:rPr>
                <a:t>MI-RAISE Design Lab</a:t>
              </a:r>
              <a:endParaRPr sz="2800" kern="0">
                <a:solidFill>
                  <a:srgbClr val="000000"/>
                </a:solidFill>
                <a:latin typeface="Lato"/>
                <a:ea typeface="Lato"/>
                <a:cs typeface="Lato"/>
                <a:sym typeface="Lato"/>
              </a:endParaRPr>
            </a:p>
          </p:txBody>
        </p:sp>
      </p:grpSp>
      <p:pic>
        <p:nvPicPr>
          <p:cNvPr id="129" name="Google Shape;129;p3"/>
          <p:cNvPicPr preferRelativeResize="0"/>
          <p:nvPr/>
        </p:nvPicPr>
        <p:blipFill rotWithShape="1">
          <a:blip r:embed="rId9">
            <a:alphaModFix/>
          </a:blip>
          <a:srcRect/>
          <a:stretch/>
        </p:blipFill>
        <p:spPr>
          <a:xfrm>
            <a:off x="10842400" y="1517301"/>
            <a:ext cx="7170000" cy="1536450"/>
          </a:xfrm>
          <a:prstGeom prst="rect">
            <a:avLst/>
          </a:prstGeom>
          <a:noFill/>
          <a:ln>
            <a:noFill/>
          </a:ln>
        </p:spPr>
      </p:pic>
      <p:pic>
        <p:nvPicPr>
          <p:cNvPr id="130" name="Google Shape;130;p3"/>
          <p:cNvPicPr preferRelativeResize="0"/>
          <p:nvPr/>
        </p:nvPicPr>
        <p:blipFill rotWithShape="1">
          <a:blip r:embed="rId10">
            <a:alphaModFix/>
          </a:blip>
          <a:srcRect/>
          <a:stretch/>
        </p:blipFill>
        <p:spPr>
          <a:xfrm>
            <a:off x="13003200" y="3621759"/>
            <a:ext cx="2848356" cy="1280162"/>
          </a:xfrm>
          <a:prstGeom prst="rect">
            <a:avLst/>
          </a:prstGeom>
          <a:noFill/>
          <a:ln>
            <a:noFill/>
          </a:ln>
        </p:spPr>
      </p:pic>
      <p:pic>
        <p:nvPicPr>
          <p:cNvPr id="131" name="Google Shape;131;p3"/>
          <p:cNvPicPr preferRelativeResize="0"/>
          <p:nvPr/>
        </p:nvPicPr>
        <p:blipFill rotWithShape="1">
          <a:blip r:embed="rId11">
            <a:alphaModFix/>
          </a:blip>
          <a:srcRect l="17378" t="17673" r="15958" b="23133"/>
          <a:stretch/>
        </p:blipFill>
        <p:spPr>
          <a:xfrm>
            <a:off x="13229424" y="5330001"/>
            <a:ext cx="2395956" cy="1261874"/>
          </a:xfrm>
          <a:prstGeom prst="rect">
            <a:avLst/>
          </a:prstGeom>
          <a:noFill/>
          <a:ln>
            <a:noFill/>
          </a:ln>
        </p:spPr>
      </p:pic>
      <p:pic>
        <p:nvPicPr>
          <p:cNvPr id="132" name="Google Shape;132;p3"/>
          <p:cNvPicPr preferRelativeResize="0"/>
          <p:nvPr/>
        </p:nvPicPr>
        <p:blipFill rotWithShape="1">
          <a:blip r:embed="rId12">
            <a:alphaModFix/>
          </a:blip>
          <a:srcRect/>
          <a:stretch/>
        </p:blipFill>
        <p:spPr>
          <a:xfrm>
            <a:off x="13097226" y="7184375"/>
            <a:ext cx="2660300" cy="748150"/>
          </a:xfrm>
          <a:prstGeom prst="rect">
            <a:avLst/>
          </a:prstGeom>
          <a:noFill/>
          <a:ln>
            <a:noFill/>
          </a:ln>
        </p:spPr>
      </p:pic>
      <p:pic>
        <p:nvPicPr>
          <p:cNvPr id="133" name="Google Shape;133;p3"/>
          <p:cNvPicPr preferRelativeResize="0"/>
          <p:nvPr/>
        </p:nvPicPr>
        <p:blipFill rotWithShape="1">
          <a:blip r:embed="rId13">
            <a:alphaModFix/>
          </a:blip>
          <a:srcRect/>
          <a:stretch/>
        </p:blipFill>
        <p:spPr>
          <a:xfrm>
            <a:off x="12679900" y="8067776"/>
            <a:ext cx="3561008" cy="12801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5"/>
          <p:cNvSpPr txBox="1">
            <a:spLocks noGrp="1"/>
          </p:cNvSpPr>
          <p:nvPr>
            <p:ph type="title"/>
          </p:nvPr>
        </p:nvSpPr>
        <p:spPr>
          <a:xfrm>
            <a:off x="1458900" y="1113300"/>
            <a:ext cx="15377400" cy="1070400"/>
          </a:xfrm>
          <a:prstGeom prst="rect">
            <a:avLst/>
          </a:prstGeom>
          <a:noFill/>
          <a:ln>
            <a:noFill/>
          </a:ln>
        </p:spPr>
        <p:txBody>
          <a:bodyPr spcFirstLastPara="1" wrap="square" lIns="182850" tIns="182850" rIns="182850" bIns="182850" anchor="t" anchorCtr="0">
            <a:normAutofit fontScale="90000"/>
          </a:bodyPr>
          <a:lstStyle/>
          <a:p>
            <a:pPr>
              <a:buSzPct val="111111"/>
            </a:pPr>
            <a:r>
              <a:rPr lang="en"/>
              <a:t>Innovation Investment Awards (IIA) </a:t>
            </a:r>
            <a:endParaRPr/>
          </a:p>
        </p:txBody>
      </p:sp>
      <p:sp>
        <p:nvSpPr>
          <p:cNvPr id="139" name="Google Shape;139;p5"/>
          <p:cNvSpPr txBox="1">
            <a:spLocks noGrp="1"/>
          </p:cNvSpPr>
          <p:nvPr>
            <p:ph type="body" idx="1"/>
          </p:nvPr>
        </p:nvSpPr>
        <p:spPr>
          <a:xfrm>
            <a:off x="1458900" y="2925700"/>
            <a:ext cx="15377400" cy="6303600"/>
          </a:xfrm>
          <a:prstGeom prst="rect">
            <a:avLst/>
          </a:prstGeom>
          <a:noFill/>
          <a:ln>
            <a:noFill/>
          </a:ln>
        </p:spPr>
        <p:txBody>
          <a:bodyPr spcFirstLastPara="1" wrap="square" lIns="182850" tIns="182850" rIns="182850" bIns="182850" anchor="t" anchorCtr="0">
            <a:normAutofit fontScale="92500"/>
          </a:bodyPr>
          <a:lstStyle/>
          <a:p>
            <a:pPr indent="-647700">
              <a:buSzPts val="1500"/>
            </a:pPr>
            <a:r>
              <a:rPr lang="en" sz="3000" b="1"/>
              <a:t>MI-RAISE Goal</a:t>
            </a:r>
            <a:endParaRPr sz="3000" b="1"/>
          </a:p>
          <a:p>
            <a:pPr lvl="1" indent="-647700">
              <a:buSzPts val="1500"/>
            </a:pPr>
            <a:r>
              <a:rPr lang="en" sz="3000"/>
              <a:t>Draft a high-quality and competitive proposal to implement systems changes that ensure increased and equitable access and success for adult learners in postsecondary education and the workforce. </a:t>
            </a:r>
            <a:endParaRPr sz="3000"/>
          </a:p>
          <a:p>
            <a:pPr lvl="1" indent="-647700">
              <a:buSzPts val="1500"/>
            </a:pPr>
            <a:r>
              <a:rPr lang="en" sz="3000"/>
              <a:t>To demonstrate a meaningful system change, the proposal should describe how the system change will be integrated into the regular activities of the institution as part of its culture in a sustainable fashion.</a:t>
            </a:r>
            <a:endParaRPr sz="3000"/>
          </a:p>
          <a:p>
            <a:pPr marL="0" indent="0">
              <a:buNone/>
            </a:pPr>
            <a:endParaRPr sz="3000" b="1"/>
          </a:p>
          <a:p>
            <a:pPr indent="-647700">
              <a:buSzPts val="1500"/>
            </a:pPr>
            <a:r>
              <a:rPr lang="en" sz="3000" b="1"/>
              <a:t>Innovation Investment Award (IIA) Goal</a:t>
            </a:r>
            <a:r>
              <a:rPr lang="en" sz="3000"/>
              <a:t> </a:t>
            </a:r>
            <a:endParaRPr sz="3000"/>
          </a:p>
          <a:p>
            <a:pPr lvl="1" indent="-647700">
              <a:buSzPts val="1500"/>
            </a:pPr>
            <a:r>
              <a:rPr lang="en" sz="3000"/>
              <a:t>The Innovation Investment Awards will fund the implementation of system changes that are sustainably integrated into the regular activities of the institution to ensure increased equitable access and success for adult learners in postsecondary education and the workforce.</a:t>
            </a:r>
            <a:endParaRPr sz="3000" b="1">
              <a:solidFill>
                <a:schemeClr val="dk1"/>
              </a:solidFill>
            </a:endParaRPr>
          </a:p>
        </p:txBody>
      </p:sp>
      <p:grpSp>
        <p:nvGrpSpPr>
          <p:cNvPr id="140" name="Google Shape;140;p5"/>
          <p:cNvGrpSpPr/>
          <p:nvPr/>
        </p:nvGrpSpPr>
        <p:grpSpPr>
          <a:xfrm>
            <a:off x="11375651" y="8756226"/>
            <a:ext cx="4694402" cy="914400"/>
            <a:chOff x="730000" y="4469538"/>
            <a:chExt cx="2347201" cy="457200"/>
          </a:xfrm>
        </p:grpSpPr>
        <p:pic>
          <p:nvPicPr>
            <p:cNvPr id="141" name="Google Shape;141;p5"/>
            <p:cNvPicPr preferRelativeResize="0"/>
            <p:nvPr/>
          </p:nvPicPr>
          <p:blipFill rotWithShape="1">
            <a:blip r:embed="rId3">
              <a:alphaModFix/>
            </a:blip>
            <a:srcRect/>
            <a:stretch/>
          </p:blipFill>
          <p:spPr>
            <a:xfrm>
              <a:off x="2505700" y="4469538"/>
              <a:ext cx="571501" cy="457200"/>
            </a:xfrm>
            <a:prstGeom prst="rect">
              <a:avLst/>
            </a:prstGeom>
            <a:noFill/>
            <a:ln>
              <a:noFill/>
            </a:ln>
          </p:spPr>
        </p:pic>
        <p:sp>
          <p:nvSpPr>
            <p:cNvPr id="142" name="Google Shape;142;p5"/>
            <p:cNvSpPr txBox="1"/>
            <p:nvPr/>
          </p:nvSpPr>
          <p:spPr>
            <a:xfrm>
              <a:off x="730000" y="4474509"/>
              <a:ext cx="2095200" cy="447300"/>
            </a:xfrm>
            <a:prstGeom prst="rect">
              <a:avLst/>
            </a:prstGeom>
            <a:noFill/>
            <a:ln>
              <a:noFill/>
            </a:ln>
          </p:spPr>
          <p:txBody>
            <a:bodyPr spcFirstLastPara="1" wrap="square" lIns="182850" tIns="182850" rIns="182850" bIns="182850" anchor="t" anchorCtr="0">
              <a:noAutofit/>
            </a:bodyPr>
            <a:lstStyle/>
            <a:p>
              <a:pPr defTabSz="1828800">
                <a:buClr>
                  <a:srgbClr val="000000"/>
                </a:buClr>
                <a:buSzPts val="1400"/>
              </a:pPr>
              <a:r>
                <a:rPr lang="en" sz="2800" kern="0">
                  <a:solidFill>
                    <a:srgbClr val="000000"/>
                  </a:solidFill>
                  <a:latin typeface="Lato"/>
                  <a:ea typeface="Lato"/>
                  <a:cs typeface="Lato"/>
                  <a:sym typeface="Lato"/>
                </a:rPr>
                <a:t>MI-RAISE Design Lab</a:t>
              </a:r>
              <a:endParaRPr sz="2800" kern="0">
                <a:solidFill>
                  <a:srgbClr val="000000"/>
                </a:solidFill>
                <a:latin typeface="Lato"/>
                <a:ea typeface="Lato"/>
                <a:cs typeface="Lato"/>
                <a:sym typeface="Lato"/>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g2b1de3759ce_0_25"/>
          <p:cNvSpPr txBox="1">
            <a:spLocks noGrp="1"/>
          </p:cNvSpPr>
          <p:nvPr>
            <p:ph type="title"/>
          </p:nvPr>
        </p:nvSpPr>
        <p:spPr>
          <a:xfrm>
            <a:off x="1458900" y="1113300"/>
            <a:ext cx="15377400" cy="1070400"/>
          </a:xfrm>
          <a:prstGeom prst="rect">
            <a:avLst/>
          </a:prstGeom>
          <a:noFill/>
          <a:ln>
            <a:noFill/>
          </a:ln>
        </p:spPr>
        <p:txBody>
          <a:bodyPr spcFirstLastPara="1" wrap="square" lIns="182850" tIns="182850" rIns="182850" bIns="182850" anchor="t" anchorCtr="0">
            <a:normAutofit fontScale="90000"/>
          </a:bodyPr>
          <a:lstStyle/>
          <a:p>
            <a:pPr>
              <a:buSzPct val="111111"/>
            </a:pPr>
            <a:r>
              <a:rPr lang="en"/>
              <a:t>Important Dates </a:t>
            </a:r>
            <a:endParaRPr/>
          </a:p>
        </p:txBody>
      </p:sp>
      <p:sp>
        <p:nvSpPr>
          <p:cNvPr id="148" name="Google Shape;148;g2b1de3759ce_0_25"/>
          <p:cNvSpPr txBox="1">
            <a:spLocks noGrp="1"/>
          </p:cNvSpPr>
          <p:nvPr>
            <p:ph type="body" idx="1"/>
          </p:nvPr>
        </p:nvSpPr>
        <p:spPr>
          <a:xfrm>
            <a:off x="1458900" y="2925700"/>
            <a:ext cx="15377400" cy="6303600"/>
          </a:xfrm>
          <a:prstGeom prst="rect">
            <a:avLst/>
          </a:prstGeom>
          <a:noFill/>
          <a:ln>
            <a:noFill/>
          </a:ln>
        </p:spPr>
        <p:txBody>
          <a:bodyPr spcFirstLastPara="1" wrap="square" lIns="182850" tIns="182850" rIns="182850" bIns="182850" anchor="t" anchorCtr="0">
            <a:normAutofit/>
          </a:bodyPr>
          <a:lstStyle/>
          <a:p>
            <a:pPr indent="-647700">
              <a:buSzPts val="1500"/>
            </a:pPr>
            <a:r>
              <a:rPr lang="en" sz="3000" b="1"/>
              <a:t>February 13, 2024: </a:t>
            </a:r>
            <a:r>
              <a:rPr lang="en" sz="3000"/>
              <a:t>Virtual convening starting @ 12 ET</a:t>
            </a:r>
            <a:endParaRPr sz="3000"/>
          </a:p>
          <a:p>
            <a:pPr lvl="1" indent="-647700">
              <a:buSzPts val="1500"/>
            </a:pPr>
            <a:r>
              <a:rPr lang="en" sz="3000" i="1"/>
              <a:t>Topic: Seamless Pathways that Accelerate; Prioritization &amp; Partnerships</a:t>
            </a:r>
            <a:endParaRPr sz="3000" i="1"/>
          </a:p>
          <a:p>
            <a:pPr indent="-647700">
              <a:buSzPts val="1500"/>
            </a:pPr>
            <a:r>
              <a:rPr lang="en" sz="3000" b="1"/>
              <a:t>March: </a:t>
            </a:r>
            <a:r>
              <a:rPr lang="en" sz="3000" b="1">
                <a:solidFill>
                  <a:schemeClr val="dk1"/>
                </a:solidFill>
              </a:rPr>
              <a:t>Innovation Investment Award (IIA) RFP Released</a:t>
            </a:r>
            <a:endParaRPr sz="3000" b="1"/>
          </a:p>
          <a:p>
            <a:pPr indent="-647700">
              <a:buSzPts val="1500"/>
            </a:pPr>
            <a:r>
              <a:rPr lang="en" sz="3000" b="1"/>
              <a:t>March 21, 2024: </a:t>
            </a:r>
            <a:r>
              <a:rPr lang="en" sz="3000"/>
              <a:t>In-person</a:t>
            </a:r>
            <a:r>
              <a:rPr lang="en" sz="3000" b="1"/>
              <a:t> </a:t>
            </a:r>
            <a:r>
              <a:rPr lang="en" sz="3000"/>
              <a:t>convening</a:t>
            </a:r>
            <a:r>
              <a:rPr lang="en" sz="3000" b="1"/>
              <a:t> </a:t>
            </a:r>
            <a:r>
              <a:rPr lang="en" sz="3000"/>
              <a:t>10am-3:30pm</a:t>
            </a:r>
            <a:r>
              <a:rPr lang="en" sz="3000" b="1"/>
              <a:t> </a:t>
            </a:r>
            <a:r>
              <a:rPr lang="en" sz="3000"/>
              <a:t>(10:30am start time) ET</a:t>
            </a:r>
            <a:endParaRPr sz="3000"/>
          </a:p>
          <a:p>
            <a:pPr lvl="1" indent="-647700">
              <a:buSzPts val="1500"/>
            </a:pPr>
            <a:r>
              <a:rPr lang="en" sz="3000"/>
              <a:t>Location TBD</a:t>
            </a:r>
            <a:endParaRPr sz="3000"/>
          </a:p>
          <a:p>
            <a:pPr lvl="1" indent="-647700">
              <a:buSzPts val="1500"/>
            </a:pPr>
            <a:r>
              <a:rPr lang="en" sz="3000" i="1"/>
              <a:t>Topic: Holistic Supports; Theory of Change &amp; Action</a:t>
            </a:r>
            <a:endParaRPr sz="3000" i="1"/>
          </a:p>
          <a:p>
            <a:pPr indent="-647700">
              <a:buSzPts val="1500"/>
            </a:pPr>
            <a:r>
              <a:rPr lang="en" sz="3000" b="1"/>
              <a:t>April 16, 2024: </a:t>
            </a:r>
            <a:r>
              <a:rPr lang="en" sz="3000"/>
              <a:t>Virtual convening @ 12 ET</a:t>
            </a:r>
            <a:endParaRPr sz="3000"/>
          </a:p>
          <a:p>
            <a:pPr lvl="1" indent="-647700">
              <a:buSzPts val="1500"/>
            </a:pPr>
            <a:r>
              <a:rPr lang="en" sz="3000" i="1"/>
              <a:t>Topic: Milestones &amp; Metrics, Implementation Planning</a:t>
            </a:r>
            <a:endParaRPr sz="3000" i="1"/>
          </a:p>
          <a:p>
            <a:pPr indent="-647700">
              <a:buSzPts val="1500"/>
            </a:pPr>
            <a:r>
              <a:rPr lang="en" sz="3000" b="1"/>
              <a:t>May: </a:t>
            </a:r>
            <a:r>
              <a:rPr lang="en" sz="3000" b="1">
                <a:solidFill>
                  <a:schemeClr val="dk1"/>
                </a:solidFill>
              </a:rPr>
              <a:t>Innovation Investment Award (IIA) Proposals Open</a:t>
            </a:r>
            <a:endParaRPr sz="3000" b="1"/>
          </a:p>
          <a:p>
            <a:pPr indent="-647700">
              <a:buSzPts val="1500"/>
            </a:pPr>
            <a:r>
              <a:rPr lang="en" sz="3000" b="1"/>
              <a:t>July: </a:t>
            </a:r>
            <a:r>
              <a:rPr lang="en" sz="3000" b="1">
                <a:solidFill>
                  <a:schemeClr val="dk1"/>
                </a:solidFill>
              </a:rPr>
              <a:t>Innovation Investment Award (IIA) Proposals Close</a:t>
            </a:r>
            <a:endParaRPr sz="3000" b="1">
              <a:solidFill>
                <a:schemeClr val="dk1"/>
              </a:solidFill>
            </a:endParaRPr>
          </a:p>
        </p:txBody>
      </p:sp>
      <p:grpSp>
        <p:nvGrpSpPr>
          <p:cNvPr id="149" name="Google Shape;149;g2b1de3759ce_0_25"/>
          <p:cNvGrpSpPr/>
          <p:nvPr/>
        </p:nvGrpSpPr>
        <p:grpSpPr>
          <a:xfrm>
            <a:off x="11375651" y="8756226"/>
            <a:ext cx="4694402" cy="914400"/>
            <a:chOff x="730000" y="4469538"/>
            <a:chExt cx="2347201" cy="457200"/>
          </a:xfrm>
        </p:grpSpPr>
        <p:pic>
          <p:nvPicPr>
            <p:cNvPr id="150" name="Google Shape;150;g2b1de3759ce_0_25"/>
            <p:cNvPicPr preferRelativeResize="0"/>
            <p:nvPr/>
          </p:nvPicPr>
          <p:blipFill rotWithShape="1">
            <a:blip r:embed="rId3">
              <a:alphaModFix/>
            </a:blip>
            <a:srcRect/>
            <a:stretch/>
          </p:blipFill>
          <p:spPr>
            <a:xfrm>
              <a:off x="2505700" y="4469538"/>
              <a:ext cx="571501" cy="457200"/>
            </a:xfrm>
            <a:prstGeom prst="rect">
              <a:avLst/>
            </a:prstGeom>
            <a:noFill/>
            <a:ln>
              <a:noFill/>
            </a:ln>
          </p:spPr>
        </p:pic>
        <p:sp>
          <p:nvSpPr>
            <p:cNvPr id="151" name="Google Shape;151;g2b1de3759ce_0_25"/>
            <p:cNvSpPr txBox="1"/>
            <p:nvPr/>
          </p:nvSpPr>
          <p:spPr>
            <a:xfrm>
              <a:off x="730000" y="4474509"/>
              <a:ext cx="2095200" cy="447300"/>
            </a:xfrm>
            <a:prstGeom prst="rect">
              <a:avLst/>
            </a:prstGeom>
            <a:noFill/>
            <a:ln>
              <a:noFill/>
            </a:ln>
          </p:spPr>
          <p:txBody>
            <a:bodyPr spcFirstLastPara="1" wrap="square" lIns="182850" tIns="182850" rIns="182850" bIns="182850" anchor="t" anchorCtr="0">
              <a:noAutofit/>
            </a:bodyPr>
            <a:lstStyle/>
            <a:p>
              <a:pPr defTabSz="1828800">
                <a:buClr>
                  <a:srgbClr val="000000"/>
                </a:buClr>
                <a:buSzPts val="1400"/>
              </a:pPr>
              <a:r>
                <a:rPr lang="en" sz="2800" kern="0">
                  <a:solidFill>
                    <a:srgbClr val="000000"/>
                  </a:solidFill>
                  <a:latin typeface="Lato"/>
                  <a:ea typeface="Lato"/>
                  <a:cs typeface="Lato"/>
                  <a:sym typeface="Lato"/>
                </a:rPr>
                <a:t>MI-RAISE Design Lab</a:t>
              </a:r>
              <a:endParaRPr sz="2800" kern="0">
                <a:solidFill>
                  <a:srgbClr val="000000"/>
                </a:solidFill>
                <a:latin typeface="Lato"/>
                <a:ea typeface="Lato"/>
                <a:cs typeface="Lato"/>
                <a:sym typeface="Lato"/>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5b1be45043b313b1_9"/>
          <p:cNvSpPr txBox="1">
            <a:spLocks noGrp="1"/>
          </p:cNvSpPr>
          <p:nvPr>
            <p:ph type="title"/>
          </p:nvPr>
        </p:nvSpPr>
        <p:spPr>
          <a:xfrm>
            <a:off x="1458900" y="2644900"/>
            <a:ext cx="15376800" cy="3037200"/>
          </a:xfrm>
          <a:prstGeom prst="rect">
            <a:avLst/>
          </a:prstGeom>
          <a:noFill/>
          <a:ln>
            <a:noFill/>
          </a:ln>
        </p:spPr>
        <p:txBody>
          <a:bodyPr spcFirstLastPara="1" wrap="square" lIns="182850" tIns="182850" rIns="182850" bIns="182850" anchor="t" anchorCtr="0">
            <a:normAutofit fontScale="90000"/>
          </a:bodyPr>
          <a:lstStyle/>
          <a:p>
            <a:pPr>
              <a:buSzPct val="100000"/>
            </a:pPr>
            <a:r>
              <a:rPr lang="en"/>
              <a:t>Recruiting Adult Learners</a:t>
            </a:r>
            <a:endParaRPr/>
          </a:p>
          <a:p>
            <a:pPr>
              <a:buSzPct val="100000"/>
            </a:pPr>
            <a:r>
              <a:rPr lang="en"/>
              <a:t>Andy Carlson and Jack MacKenzie</a:t>
            </a:r>
            <a:endParaRPr/>
          </a:p>
          <a:p>
            <a:pPr>
              <a:buSzPct val="110203"/>
            </a:pPr>
            <a:r>
              <a:rPr lang="en" sz="6532" i="1"/>
              <a:t>CollegeAPP</a:t>
            </a:r>
            <a:endParaRPr sz="6532" i="1"/>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B1F1EFF8A3CB47B12ABB4D7F9C0359" ma:contentTypeVersion="18" ma:contentTypeDescription="Create a new document." ma:contentTypeScope="" ma:versionID="8bb51ea4e56611fef95082c73f241317">
  <xsd:schema xmlns:xsd="http://www.w3.org/2001/XMLSchema" xmlns:xs="http://www.w3.org/2001/XMLSchema" xmlns:p="http://schemas.microsoft.com/office/2006/metadata/properties" xmlns:ns2="bbb833f9-8d39-4014-89df-b80a2295c159" xmlns:ns3="4af6a590-cd46-4f33-908b-d7bae934b03d" targetNamespace="http://schemas.microsoft.com/office/2006/metadata/properties" ma:root="true" ma:fieldsID="5abce1c52e90ddd0c57c40787554de90" ns2:_="" ns3:_="">
    <xsd:import namespace="bbb833f9-8d39-4014-89df-b80a2295c159"/>
    <xsd:import namespace="4af6a590-cd46-4f33-908b-d7bae934b03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833f9-8d39-4014-89df-b80a2295c1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67bc0a-00cb-4799-88cf-00a717b0686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f6a590-cd46-4f33-908b-d7bae934b03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841ea7d-4aac-4d45-8da5-e55939d21bd4}" ma:internalName="TaxCatchAll" ma:showField="CatchAllData" ma:web="4af6a590-cd46-4f33-908b-d7bae934b0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8AD378-DF89-4A9C-8997-808568C9812B}"/>
</file>

<file path=customXml/itemProps2.xml><?xml version="1.0" encoding="utf-8"?>
<ds:datastoreItem xmlns:ds="http://schemas.openxmlformats.org/officeDocument/2006/customXml" ds:itemID="{CFF498D3-C970-4CE3-9490-B4B7578C1339}"/>
</file>

<file path=docProps/app.xml><?xml version="1.0" encoding="utf-8"?>
<Properties xmlns="http://schemas.openxmlformats.org/officeDocument/2006/extended-properties" xmlns:vt="http://schemas.openxmlformats.org/officeDocument/2006/docPropsVTypes">
  <TotalTime>8</TotalTime>
  <Words>6397</Words>
  <Application>Microsoft Macintosh PowerPoint</Application>
  <PresentationFormat>Custom</PresentationFormat>
  <Paragraphs>478</Paragraphs>
  <Slides>51</Slides>
  <Notes>32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51</vt:i4>
      </vt:variant>
    </vt:vector>
  </HeadingPairs>
  <TitlesOfParts>
    <vt:vector size="64" baseType="lpstr">
      <vt:lpstr>Lato</vt:lpstr>
      <vt:lpstr>Arial</vt:lpstr>
      <vt:lpstr>Poppins</vt:lpstr>
      <vt:lpstr>Poppins Semi-Bold Italics</vt:lpstr>
      <vt:lpstr>Raleway</vt:lpstr>
      <vt:lpstr>Poppins Italics</vt:lpstr>
      <vt:lpstr>Poppins Semi-Bold</vt:lpstr>
      <vt:lpstr>Calibri</vt:lpstr>
      <vt:lpstr>Poppins Bold Italics</vt:lpstr>
      <vt:lpstr>Now Heavy</vt:lpstr>
      <vt:lpstr>Poppins Bold</vt:lpstr>
      <vt:lpstr>Office Theme</vt:lpstr>
      <vt:lpstr>Streamline</vt:lpstr>
      <vt:lpstr>Michigan Regional Adult Initiative  for Skills and Education (MI-RAISE) Design Lab</vt:lpstr>
      <vt:lpstr>Welcome!</vt:lpstr>
      <vt:lpstr>Agenda      </vt:lpstr>
      <vt:lpstr>“All you need is the plan, the roadmap, and the courage to press on to your destination."   ~Earl Nightingale, Author</vt:lpstr>
      <vt:lpstr>PowerPoint Presentation</vt:lpstr>
      <vt:lpstr>MI-RAISE Design Lab Key Partners </vt:lpstr>
      <vt:lpstr>Innovation Investment Awards (IIA) </vt:lpstr>
      <vt:lpstr>Important Dates </vt:lpstr>
      <vt:lpstr>Recruiting Adult Learners Andy Carlson and Jack MacKenzie CollegeAPP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Sarah Szurpicki, Director Michigan Office of Sixty by 30</vt:lpstr>
      <vt:lpstr>Breakout Sessions</vt:lpstr>
      <vt:lpstr>Breakout Sessions </vt:lpstr>
      <vt:lpstr>Next Steps</vt:lpstr>
      <vt:lpstr>Q &amp; A   Contact us: TheCenter@talentfirst.net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Michigan Presentation v2</dc:title>
  <cp:lastModifiedBy>Christine Barrow</cp:lastModifiedBy>
  <cp:revision>4</cp:revision>
  <dcterms:created xsi:type="dcterms:W3CDTF">2006-08-16T00:00:00Z</dcterms:created>
  <dcterms:modified xsi:type="dcterms:W3CDTF">2024-01-23T03:31:16Z</dcterms:modified>
  <dc:identifier>DAF5bah5fOY</dc:identifier>
</cp:coreProperties>
</file>