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5143500" type="screen16x9"/>
  <p:notesSz cx="6858000" cy="9144000"/>
  <p:embeddedFontLst>
    <p:embeddedFont>
      <p:font typeface="Lato" panose="020F0502020204030203" pitchFamily="34" charset="0"/>
      <p:regular r:id="rId26"/>
      <p:bold r:id="rId27"/>
      <p:italic r:id="rId28"/>
      <p:boldItalic r:id="rId29"/>
    </p:embeddedFont>
    <p:embeddedFont>
      <p:font typeface="Raleway" pitchFamily="2" charset="0"/>
      <p:regular r:id="rId30"/>
      <p:bold r:id="rId31"/>
      <p:italic r:id="rId32"/>
      <p:boldItalic r:id="rId33"/>
    </p:embeddedFont>
    <p:embeddedFont>
      <p:font typeface="Source Sans Pro" panose="020B0503030403020204" pitchFamily="3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L/8N8U9aFU1ZMWcSiX7x6WQmk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0BAE7-1D29-474F-9370-74B182091F09}" v="3" dt="2024-01-31T00:02:44.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92" y="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Hendges" userId="d913bcbb-e85d-436c-b924-69417cfe164a" providerId="ADAL" clId="{4F70BAE7-1D29-474F-9370-74B182091F09}"/>
    <pc:docChg chg="custSel modSld">
      <pc:chgData name="Jeremy Hendges" userId="d913bcbb-e85d-436c-b924-69417cfe164a" providerId="ADAL" clId="{4F70BAE7-1D29-474F-9370-74B182091F09}" dt="2024-01-31T00:02:44.645" v="1" actId="27636"/>
      <pc:docMkLst>
        <pc:docMk/>
      </pc:docMkLst>
      <pc:sldChg chg="modSp mod">
        <pc:chgData name="Jeremy Hendges" userId="d913bcbb-e85d-436c-b924-69417cfe164a" providerId="ADAL" clId="{4F70BAE7-1D29-474F-9370-74B182091F09}" dt="2024-01-31T00:02:44.634" v="0" actId="27636"/>
        <pc:sldMkLst>
          <pc:docMk/>
          <pc:sldMk cId="0" sldId="265"/>
        </pc:sldMkLst>
        <pc:spChg chg="mod">
          <ac:chgData name="Jeremy Hendges" userId="d913bcbb-e85d-436c-b924-69417cfe164a" providerId="ADAL" clId="{4F70BAE7-1D29-474F-9370-74B182091F09}" dt="2024-01-31T00:02:44.634" v="0" actId="27636"/>
          <ac:spMkLst>
            <pc:docMk/>
            <pc:sldMk cId="0" sldId="265"/>
            <ac:spMk id="160" creationId="{00000000-0000-0000-0000-000000000000}"/>
          </ac:spMkLst>
        </pc:spChg>
      </pc:sldChg>
      <pc:sldChg chg="modSp mod">
        <pc:chgData name="Jeremy Hendges" userId="d913bcbb-e85d-436c-b924-69417cfe164a" providerId="ADAL" clId="{4F70BAE7-1D29-474F-9370-74B182091F09}" dt="2024-01-31T00:02:44.645" v="1" actId="27636"/>
        <pc:sldMkLst>
          <pc:docMk/>
          <pc:sldMk cId="0" sldId="266"/>
        </pc:sldMkLst>
        <pc:spChg chg="mod">
          <ac:chgData name="Jeremy Hendges" userId="d913bcbb-e85d-436c-b924-69417cfe164a" providerId="ADAL" clId="{4F70BAE7-1D29-474F-9370-74B182091F09}" dt="2024-01-31T00:02:44.645" v="1" actId="27636"/>
          <ac:spMkLst>
            <pc:docMk/>
            <pc:sldMk cId="0" sldId="266"/>
            <ac:spMk id="168" creationId="{00000000-0000-0000-0000-000000000000}"/>
          </ac:spMkLst>
        </pc:spChg>
      </pc:sldChg>
    </pc:docChg>
  </pc:docChgLst>
  <pc:docChgLst>
    <pc:chgData name="Jeremy Hendges" userId="d913bcbb-e85d-436c-b924-69417cfe164a" providerId="ADAL" clId="{8DDA1378-C978-4EF0-9172-D2582F919705}"/>
    <pc:docChg chg="custSel modSld">
      <pc:chgData name="Jeremy Hendges" userId="d913bcbb-e85d-436c-b924-69417cfe164a" providerId="ADAL" clId="{8DDA1378-C978-4EF0-9172-D2582F919705}" dt="2023-11-15T18:13:08.285" v="2" actId="27636"/>
      <pc:docMkLst>
        <pc:docMk/>
      </pc:docMkLst>
      <pc:sldChg chg="modSp mod">
        <pc:chgData name="Jeremy Hendges" userId="d913bcbb-e85d-436c-b924-69417cfe164a" providerId="ADAL" clId="{8DDA1378-C978-4EF0-9172-D2582F919705}" dt="2023-11-15T18:13:08.134" v="0" actId="27636"/>
        <pc:sldMkLst>
          <pc:docMk/>
          <pc:sldMk cId="0" sldId="263"/>
        </pc:sldMkLst>
        <pc:spChg chg="mod">
          <ac:chgData name="Jeremy Hendges" userId="d913bcbb-e85d-436c-b924-69417cfe164a" providerId="ADAL" clId="{8DDA1378-C978-4EF0-9172-D2582F919705}" dt="2023-11-15T18:13:08.134" v="0" actId="27636"/>
          <ac:spMkLst>
            <pc:docMk/>
            <pc:sldMk cId="0" sldId="263"/>
            <ac:spMk id="146" creationId="{00000000-0000-0000-0000-000000000000}"/>
          </ac:spMkLst>
        </pc:spChg>
      </pc:sldChg>
      <pc:sldChg chg="modSp mod">
        <pc:chgData name="Jeremy Hendges" userId="d913bcbb-e85d-436c-b924-69417cfe164a" providerId="ADAL" clId="{8DDA1378-C978-4EF0-9172-D2582F919705}" dt="2023-11-15T18:13:08.219" v="1" actId="27636"/>
        <pc:sldMkLst>
          <pc:docMk/>
          <pc:sldMk cId="0" sldId="265"/>
        </pc:sldMkLst>
        <pc:spChg chg="mod">
          <ac:chgData name="Jeremy Hendges" userId="d913bcbb-e85d-436c-b924-69417cfe164a" providerId="ADAL" clId="{8DDA1378-C978-4EF0-9172-D2582F919705}" dt="2023-11-15T18:13:08.219" v="1" actId="27636"/>
          <ac:spMkLst>
            <pc:docMk/>
            <pc:sldMk cId="0" sldId="265"/>
            <ac:spMk id="160" creationId="{00000000-0000-0000-0000-000000000000}"/>
          </ac:spMkLst>
        </pc:spChg>
      </pc:sldChg>
      <pc:sldChg chg="modSp mod">
        <pc:chgData name="Jeremy Hendges" userId="d913bcbb-e85d-436c-b924-69417cfe164a" providerId="ADAL" clId="{8DDA1378-C978-4EF0-9172-D2582F919705}" dt="2023-11-15T18:13:08.285" v="2" actId="27636"/>
        <pc:sldMkLst>
          <pc:docMk/>
          <pc:sldMk cId="0" sldId="266"/>
        </pc:sldMkLst>
        <pc:spChg chg="mod">
          <ac:chgData name="Jeremy Hendges" userId="d913bcbb-e85d-436c-b924-69417cfe164a" providerId="ADAL" clId="{8DDA1378-C978-4EF0-9172-D2582F919705}" dt="2023-11-15T18:13:08.285" v="2" actId="27636"/>
          <ac:spMkLst>
            <pc:docMk/>
            <pc:sldMk cId="0" sldId="266"/>
            <ac:spMk id="16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chigan.gov/reconnec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Jeremy</a:t>
            </a: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
                <a:solidFill>
                  <a:schemeClr val="dk1"/>
                </a:solidFill>
              </a:rPr>
              <a:t>AK suggested talking points for Jeremy’s opening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-Please go to the upper right corner of your pic or to your name on the participant list and rename yourself to include your institution </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-Please also introduce yourself in the chat -- share where you’re from, your role, and, if you’d like, something about your institution that lets your colleagues hear learn something about your context. </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-We’re going to dive in and make good use of your time today. We’re going to give you a little background and voiceover on where this work comes from and why we’re approaching it this way. We’ll provide an overview of the process and timeline, you’ll get to meet the -project partners, and we’ll share next steps. </a:t>
            </a: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-We’re excited that you’re here, and we’re looking forward to diving in.</a:t>
            </a:r>
            <a:endParaRPr i="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9ae1cc8bc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9ae1cc8bc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9ae1cc8bc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9ae1cc8b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Jeremy</a:t>
            </a:r>
            <a:endParaRPr b="1"/>
          </a:p>
          <a:p>
            <a:pPr marL="0" lvl="0" indent="0" algn="l" rtl="0">
              <a:lnSpc>
                <a:spcPct val="100000"/>
              </a:lnSpc>
              <a:spcBef>
                <a:spcPts val="0"/>
              </a:spcBef>
              <a:spcAft>
                <a:spcPts val="0"/>
              </a:spcAft>
              <a:buSzPts val="1100"/>
              <a:buNone/>
            </a:pPr>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AK suggested talking points for Jeremy (take ‘em or leave ‘em)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Goal of the MI-RAISE Design Lab </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--The goal of this 6 month process is to help you and your colleagues build strong, strategic, actionable plans for significantly enhancing and improving your ability to serve adult learners.  </a:t>
            </a:r>
            <a:endParaRPr i="1">
              <a:solidFill>
                <a:schemeClr val="dk1"/>
              </a:solidFill>
            </a:endParaRPr>
          </a:p>
          <a:p>
            <a:pPr marL="0" lvl="0" indent="0" algn="l" rtl="0">
              <a:spcBef>
                <a:spcPts val="0"/>
              </a:spcBef>
              <a:spcAft>
                <a:spcPts val="0"/>
              </a:spcAft>
              <a:buSzPts val="1100"/>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-In the near future, starting with but not limited to, the first round of IIA grants, resources will be made available to support institutional capacity for more effectively meeting the needs of adult learners. To be competitive for these resources, institutions and partnerships will need to demonstrate that they have undertaken a careful, planful process in developing proposals. The MI-RAISE Design Lab has been designed to provide a light, but structured process for building out strong project plans. </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--The reason we’re taking this approach is because we know from listening to you in a variety of settings that 1) you need resources to do important work, 2) you don’t have a lot of opportunities/time to think strategically, because you’re so busy working every day on the huge array of responsibilities you have, 3) it’s far too easy to work in silos and miss those opportunities to connect across areas in creative ways that can positively impact your students’ experiences or to build or strengthen the partnerships that can lead to the gains for students we all want to see and 4) for most of you, even if it’s in your institutional bones, effectively meeting the diverse needs of today’s adult learners and creating real opportunity for adult learners to thrive is hard work that requires next-level strategy and coordination. We designed this process with all this in mind. </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---Evaluation will be a part of this because we want to learn from you about how this process goes and get insights for improving </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86f52ae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2986f52ae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Jeremy &amp; Christine</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0"/>
              </a:spcBef>
              <a:spcAft>
                <a:spcPts val="0"/>
              </a:spcAft>
              <a:buNone/>
            </a:pPr>
            <a:endParaRPr b="1">
              <a:solidFill>
                <a:srgbClr val="595959"/>
              </a:solidFill>
            </a:endParaRPr>
          </a:p>
          <a:p>
            <a:pPr marL="0" lvl="0" indent="0" algn="l" rtl="0">
              <a:lnSpc>
                <a:spcPct val="115000"/>
              </a:lnSpc>
              <a:spcBef>
                <a:spcPts val="0"/>
              </a:spcBef>
              <a:spcAft>
                <a:spcPts val="0"/>
              </a:spcAft>
              <a:buNone/>
            </a:pPr>
            <a:r>
              <a:rPr lang="en" b="1">
                <a:solidFill>
                  <a:srgbClr val="595959"/>
                </a:solidFill>
              </a:rPr>
              <a:t>Jeremy Starts &amp; Talks about Michigan</a:t>
            </a:r>
            <a:endParaRPr b="1">
              <a:solidFill>
                <a:srgbClr val="595959"/>
              </a:solidFill>
            </a:endParaRPr>
          </a:p>
          <a:p>
            <a:pPr marL="457200" lvl="0" indent="-298450" algn="l" rtl="0">
              <a:lnSpc>
                <a:spcPct val="115000"/>
              </a:lnSpc>
              <a:spcBef>
                <a:spcPts val="0"/>
              </a:spcBef>
              <a:spcAft>
                <a:spcPts val="0"/>
              </a:spcAft>
              <a:buClr>
                <a:srgbClr val="595959"/>
              </a:buClr>
              <a:buSzPts val="1100"/>
              <a:buFont typeface="Lato"/>
              <a:buChar char="●"/>
            </a:pPr>
            <a:r>
              <a:rPr lang="en" b="1" i="1">
                <a:solidFill>
                  <a:srgbClr val="595959"/>
                </a:solidFill>
              </a:rPr>
              <a:t>Adult learner:</a:t>
            </a:r>
            <a:r>
              <a:rPr lang="en" i="1">
                <a:solidFill>
                  <a:srgbClr val="595959"/>
                </a:solidFill>
              </a:rPr>
              <a:t> individuals with high school diploma or equivalency and are one year or more removed high school ( this aligns with </a:t>
            </a:r>
            <a:r>
              <a:rPr lang="en" i="1" u="sng">
                <a:solidFill>
                  <a:srgbClr val="1C3678"/>
                </a:solidFill>
                <a:hlinkClick r:id="rId3">
                  <a:extLst>
                    <a:ext uri="{A12FA001-AC4F-418D-AE19-62706E023703}">
                      <ahyp:hlinkClr xmlns:ahyp="http://schemas.microsoft.com/office/drawing/2018/hyperlinkcolor" val="tx"/>
                    </a:ext>
                  </a:extLst>
                </a:hlinkClick>
              </a:rPr>
              <a:t>MI Reconnect</a:t>
            </a:r>
            <a:r>
              <a:rPr lang="en" i="1">
                <a:solidFill>
                  <a:srgbClr val="595959"/>
                </a:solidFill>
              </a:rPr>
              <a:t>); for data purposes, usually use 25 and older</a:t>
            </a:r>
            <a:endParaRPr i="1">
              <a:solidFill>
                <a:srgbClr val="595959"/>
              </a:solidFill>
            </a:endParaRPr>
          </a:p>
          <a:p>
            <a:pPr marL="457200" lvl="0" indent="-298450" algn="l" rtl="0">
              <a:lnSpc>
                <a:spcPct val="115000"/>
              </a:lnSpc>
              <a:spcBef>
                <a:spcPts val="0"/>
              </a:spcBef>
              <a:spcAft>
                <a:spcPts val="0"/>
              </a:spcAft>
              <a:buClr>
                <a:srgbClr val="595959"/>
              </a:buClr>
              <a:buSzPts val="1100"/>
              <a:buFont typeface="Arial"/>
              <a:buChar char="●"/>
            </a:pPr>
            <a:r>
              <a:rPr lang="en" i="1">
                <a:solidFill>
                  <a:srgbClr val="595959"/>
                </a:solidFill>
              </a:rPr>
              <a:t>49.5% of MI adults lack a post-secondary credential</a:t>
            </a:r>
            <a:endParaRPr i="1">
              <a:solidFill>
                <a:srgbClr val="595959"/>
              </a:solidFill>
            </a:endParaRPr>
          </a:p>
          <a:p>
            <a:pPr marL="457200" lvl="0" indent="-298450" algn="l" rtl="0">
              <a:lnSpc>
                <a:spcPct val="115000"/>
              </a:lnSpc>
              <a:spcBef>
                <a:spcPts val="0"/>
              </a:spcBef>
              <a:spcAft>
                <a:spcPts val="0"/>
              </a:spcAft>
              <a:buClr>
                <a:srgbClr val="595959"/>
              </a:buClr>
              <a:buSzPts val="1100"/>
              <a:buFont typeface="Arial"/>
              <a:buChar char="●"/>
            </a:pPr>
            <a:r>
              <a:rPr lang="en" i="1">
                <a:solidFill>
                  <a:srgbClr val="595959"/>
                </a:solidFill>
              </a:rPr>
              <a:t>Our state must develop its talent </a:t>
            </a:r>
            <a:endParaRPr i="1">
              <a:solidFill>
                <a:srgbClr val="595959"/>
              </a:solidFill>
            </a:endParaRPr>
          </a:p>
          <a:p>
            <a:pPr marL="457200" lvl="0" indent="-298450" algn="l" rtl="0">
              <a:lnSpc>
                <a:spcPct val="115000"/>
              </a:lnSpc>
              <a:spcBef>
                <a:spcPts val="0"/>
              </a:spcBef>
              <a:spcAft>
                <a:spcPts val="0"/>
              </a:spcAft>
              <a:buClr>
                <a:srgbClr val="595959"/>
              </a:buClr>
              <a:buSzPts val="1100"/>
              <a:buFont typeface="Arial"/>
              <a:buChar char="●"/>
            </a:pPr>
            <a:r>
              <a:rPr lang="en" i="1">
                <a:solidFill>
                  <a:srgbClr val="595959"/>
                </a:solidFill>
              </a:rPr>
              <a:t>Postsecondary credentials drive economic mobility by opening the door to higher-paying jobs, allowing more Michiganders to build better lives for themselves and their families</a:t>
            </a:r>
            <a:endParaRPr i="1">
              <a:solidFill>
                <a:srgbClr val="595959"/>
              </a:solidFill>
            </a:endParaRPr>
          </a:p>
          <a:p>
            <a:pPr marL="457200" lvl="0" indent="-298450" algn="l" rtl="0">
              <a:lnSpc>
                <a:spcPct val="115000"/>
              </a:lnSpc>
              <a:spcBef>
                <a:spcPts val="0"/>
              </a:spcBef>
              <a:spcAft>
                <a:spcPts val="0"/>
              </a:spcAft>
              <a:buClr>
                <a:srgbClr val="595959"/>
              </a:buClr>
              <a:buSzPts val="1100"/>
              <a:buFont typeface="Arial"/>
              <a:buChar char="●"/>
            </a:pPr>
            <a:r>
              <a:rPr lang="en" i="1">
                <a:solidFill>
                  <a:srgbClr val="595959"/>
                </a:solidFill>
              </a:rPr>
              <a:t>High school graduating class size has fallen by nearly 10% over a decade</a:t>
            </a:r>
            <a:endParaRPr i="1">
              <a:solidFill>
                <a:srgbClr val="595959"/>
              </a:solidFill>
            </a:endParaRPr>
          </a:p>
          <a:p>
            <a:pPr marL="0" lvl="0" indent="0" algn="l" rtl="0">
              <a:lnSpc>
                <a:spcPct val="115000"/>
              </a:lnSpc>
              <a:spcBef>
                <a:spcPts val="0"/>
              </a:spcBef>
              <a:spcAft>
                <a:spcPts val="0"/>
              </a:spcAft>
              <a:buNone/>
            </a:pPr>
            <a:endParaRPr b="1">
              <a:solidFill>
                <a:srgbClr val="595959"/>
              </a:solidFill>
            </a:endParaRPr>
          </a:p>
          <a:p>
            <a:pPr marL="0" lvl="0" indent="0" algn="l" rtl="0">
              <a:spcBef>
                <a:spcPts val="0"/>
              </a:spcBef>
              <a:spcAft>
                <a:spcPts val="0"/>
              </a:spcAft>
              <a:buNone/>
            </a:pPr>
            <a:r>
              <a:rPr lang="en" i="1">
                <a:solidFill>
                  <a:schemeClr val="dk1"/>
                </a:solidFill>
              </a:rPr>
              <a:t>--In September 2023, the Center released a landscape analysis , “Adult Postsecondary Education in Michigan and Beyond,” and if you check out that report or the executive summary you’ll see how the Center is thinking about the landscape in which your institutions are operating. As you get going in this process, we encourage you to share the landscape analysis with your team and use it as a grounding resource for your planning.</a:t>
            </a:r>
            <a:r>
              <a:rPr lang="en">
                <a:solidFill>
                  <a:schemeClr val="dk1"/>
                </a:solidFill>
              </a:rPr>
              <a:t> (If a screenshot of the landscape analysis doesn’t sit along a screenshot of an ESG report on adult learners on anther slide, maybe it could go on this slide to provide visual interest and direct people to the landscape as a grounding resource)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Christine Picks Up to Talk About ESG and Segue to the Self Assessment</a:t>
            </a:r>
            <a:endParaRPr b="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ESG is excited to be a part of this work in Michigan, and we invite you to check out the resources and reports we’ve created to help institutions, systems, and leaders in the hard work of meeting the needs and expectations of adult learners. </a:t>
            </a:r>
            <a:endParaRPr i="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86f52ae8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2986f52ae8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Christine/</a:t>
            </a:r>
            <a:r>
              <a:rPr lang="en">
                <a:solidFill>
                  <a:schemeClr val="dk1"/>
                </a:solidFill>
              </a:rPr>
              <a:t>Disraelly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9876637a7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29876637a7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Christine/</a:t>
            </a:r>
            <a:r>
              <a:rPr lang="en">
                <a:solidFill>
                  <a:schemeClr val="dk1"/>
                </a:solidFill>
              </a:rPr>
              <a:t>Disraelly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9876637a7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29876637a77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Christine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Alison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Talking Points</a:t>
            </a:r>
            <a:endParaRPr/>
          </a:p>
          <a:p>
            <a:pPr marL="0" lvl="0" indent="0" algn="l" rtl="0">
              <a:lnSpc>
                <a:spcPct val="100000"/>
              </a:lnSpc>
              <a:spcBef>
                <a:spcPts val="0"/>
              </a:spcBef>
              <a:spcAft>
                <a:spcPts val="0"/>
              </a:spcAft>
              <a:buSzPts val="1100"/>
              <a:buNone/>
            </a:pPr>
            <a:r>
              <a:rPr lang="en" i="1"/>
              <a:t>We’ll be working with you to create the right cadence of engagement for your team. We’ll meet you where you are and fit the process around your realities. Sova doesn’t do ‘make work’ so you won’t be asked to fill out templates or complete electronic paperwork to show you’re engaged. Instead, we’ll work with your team to find the right ways to engage and support you in developing strong proposals. We know that strong, fundable proposals must include certain elements and we’ll help create the conditions for you to ask and answer the key questions. This timeline is an example, not a pre-baked plan, and we’ll be looking to help you build on your strengths and create new opportunities. </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 i="1"/>
              <a:t>The Sova team is going to bring a wealth of experience and knowledge to the work, but we’ll also be on hand to curate additional TA as needed -- if your team needs an hour with an expert on a specific topic that is outside of our expertise, we’ll find that expert and get you set up with them. We’ll be liaising regularly with the rest of the project team so that in addition to tapping Sova’s extensive network of knowledgeable practitioners, we’ll be able to tap into ESG’s and the other project partners’ networks to get you the insights and support you need to build strong proposals.</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 i="1"/>
              <a:t>Someone from the Sova team will join the initial self-assessment reflection conversation that you’ll each be involved in before the end of the year,  and at the end of that session we’ll ask you to schedule a touchpoint with us during the first half of January. We’ll go from there. </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 i="1"/>
              <a:t>COACH BIOS AS NEEDED</a:t>
            </a:r>
            <a:endParaRPr i="1"/>
          </a:p>
          <a:p>
            <a:pPr marL="0" lvl="0" indent="0" algn="l" rtl="0">
              <a:lnSpc>
                <a:spcPct val="100000"/>
              </a:lnSpc>
              <a:spcBef>
                <a:spcPts val="0"/>
              </a:spcBef>
              <a:spcAft>
                <a:spcPts val="0"/>
              </a:spcAft>
              <a:buSzPts val="1100"/>
              <a:buNone/>
            </a:pPr>
            <a:endParaRPr i="1"/>
          </a:p>
          <a:p>
            <a:pPr marL="0" lvl="0" indent="0" algn="l" rtl="0">
              <a:lnSpc>
                <a:spcPct val="115000"/>
              </a:lnSpc>
              <a:spcBef>
                <a:spcPts val="0"/>
              </a:spcBef>
              <a:spcAft>
                <a:spcPts val="0"/>
              </a:spcAft>
              <a:buClr>
                <a:schemeClr val="dk1"/>
              </a:buClr>
              <a:buSzPts val="1100"/>
              <a:buFont typeface="Arial"/>
              <a:buNone/>
            </a:pPr>
            <a:r>
              <a:rPr lang="en" b="1">
                <a:solidFill>
                  <a:srgbClr val="3D3D3D"/>
                </a:solidFill>
                <a:highlight>
                  <a:srgbClr val="FFFFFF"/>
                </a:highlight>
                <a:latin typeface="Source Sans Pro"/>
                <a:ea typeface="Source Sans Pro"/>
                <a:cs typeface="Source Sans Pro"/>
                <a:sym typeface="Source Sans Pro"/>
              </a:rPr>
              <a:t>Alison Kadlec</a:t>
            </a:r>
            <a:r>
              <a:rPr lang="en">
                <a:solidFill>
                  <a:srgbClr val="3D3D3D"/>
                </a:solidFill>
                <a:highlight>
                  <a:srgbClr val="FFFFFF"/>
                </a:highlight>
                <a:latin typeface="Source Sans Pro"/>
                <a:ea typeface="Source Sans Pro"/>
                <a:cs typeface="Source Sans Pro"/>
                <a:sym typeface="Source Sans Pro"/>
              </a:rPr>
              <a:t> has worked deeply with systems and institutions in more than half the states in the U.S. to help leaders at every level strengthen the will and skill required for genuinely student-focused reform of policy and practice at scale. From coordinating statewide work, to supporting implementation of evidence-based reforms at individual institutions, to providing executive coaching for leaders, Alison has spent the last twenty years helping foster positive change for today’s students. She specializes in issues related to learner pathways, scaled reform of remediation, credit transfer, and building cultures of belonging. Before co-founding Sova, Alison was a Senior Vice President at Public Agenda where she led higher education and workforce projects focused on elevating student voice, improving faculty engagement in pathways work. Alison began her career as a faculty member in political science in a variety of four-year university settings in Minnesota and New York. </a:t>
            </a:r>
            <a:endParaRPr i="1"/>
          </a:p>
          <a:p>
            <a:pPr marL="0" lvl="0" indent="0" algn="l" rtl="0">
              <a:lnSpc>
                <a:spcPct val="115000"/>
              </a:lnSpc>
              <a:spcBef>
                <a:spcPts val="0"/>
              </a:spcBef>
              <a:spcAft>
                <a:spcPts val="0"/>
              </a:spcAft>
              <a:buSzPts val="1100"/>
              <a:buNone/>
            </a:pPr>
            <a:endParaRPr b="1">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b="1">
                <a:solidFill>
                  <a:srgbClr val="222222"/>
                </a:solidFill>
                <a:highlight>
                  <a:srgbClr val="FFFFFF"/>
                </a:highlight>
                <a:latin typeface="Source Sans Pro"/>
                <a:ea typeface="Source Sans Pro"/>
                <a:cs typeface="Source Sans Pro"/>
                <a:sym typeface="Source Sans Pro"/>
              </a:rPr>
              <a:t>Bruce Vanda</a:t>
            </a:r>
            <a:r>
              <a:rPr lang="en">
                <a:solidFill>
                  <a:srgbClr val="222222"/>
                </a:solidFill>
                <a:highlight>
                  <a:srgbClr val="FFFFFF"/>
                </a:highlight>
                <a:latin typeface="Source Sans Pro"/>
                <a:ea typeface="Source Sans Pro"/>
                <a:cs typeface="Source Sans Pro"/>
                <a:sym typeface="Source Sans Pro"/>
              </a:rPr>
              <a:t>l has over 30 years of experience working with postsecondary institutions to generate improved and equitable outcomes. He has deep expertise working with states, systems and institutions to implement evidence-based reforms that result in significant improvements in student success. He has experience working with systems and institutions on reforms to developmental education, transfer, guided pathways, credit intensity, credit for prior learning and other strategies for supporting students, particularly adults and students from minoritized backgrounds. His skill set includes institutional coaching, strategic planning, change management, program evaluation, policy development, grant development, and project management. </a:t>
            </a:r>
            <a:endParaRPr>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1200"/>
              </a:spcBef>
              <a:spcAft>
                <a:spcPts val="0"/>
              </a:spcAft>
              <a:buClr>
                <a:schemeClr val="dk1"/>
              </a:buClr>
              <a:buSzPts val="1100"/>
              <a:buFont typeface="Arial"/>
              <a:buNone/>
            </a:pPr>
            <a:r>
              <a:rPr lang="en" b="1">
                <a:solidFill>
                  <a:srgbClr val="222222"/>
                </a:solidFill>
                <a:highlight>
                  <a:srgbClr val="FFFFFF"/>
                </a:highlight>
                <a:latin typeface="Source Sans Pro"/>
                <a:ea typeface="Source Sans Pro"/>
                <a:cs typeface="Source Sans Pro"/>
                <a:sym typeface="Source Sans Pro"/>
              </a:rPr>
              <a:t>Jennifer Johnson</a:t>
            </a:r>
            <a:r>
              <a:rPr lang="en">
                <a:solidFill>
                  <a:srgbClr val="222222"/>
                </a:solidFill>
                <a:highlight>
                  <a:srgbClr val="FFFFFF"/>
                </a:highlight>
                <a:latin typeface="Source Sans Pro"/>
                <a:ea typeface="Source Sans Pro"/>
                <a:cs typeface="Source Sans Pro"/>
                <a:sym typeface="Source Sans Pro"/>
              </a:rPr>
              <a:t> brings more than 31 years of experience in higher education. During her long tenure at Bakersfield College, she served in both local and state leadership roles including the Department Chair for Nursing, faculty co-chair of the Curriculum Committee, faculty member of the Guided Pathways Implementation Team, and lead on key college initiatives such as Credit for Prior Learning, Noncredit Curriculum, and Competency Based Education.  She was also a member of the Academic Senate for California Community Colleges (ASCCC) legislative committee and was an ASCCC appointed member to the California Community Colleges Curriculum Committee (5C).  Her engagement at the varied levels of governance represents her commitment to understanding and improving systems that will enhance a student’s educational experience. </a:t>
            </a:r>
            <a:endParaRPr>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1200"/>
              </a:spcBef>
              <a:spcAft>
                <a:spcPts val="0"/>
              </a:spcAft>
              <a:buClr>
                <a:schemeClr val="dk1"/>
              </a:buClr>
              <a:buSzPts val="1100"/>
              <a:buFont typeface="Arial"/>
              <a:buNone/>
            </a:pPr>
            <a:r>
              <a:rPr lang="en" b="1">
                <a:solidFill>
                  <a:srgbClr val="222222"/>
                </a:solidFill>
                <a:highlight>
                  <a:srgbClr val="FFFFFF"/>
                </a:highlight>
                <a:latin typeface="Source Sans Pro"/>
                <a:ea typeface="Source Sans Pro"/>
                <a:cs typeface="Source Sans Pro"/>
                <a:sym typeface="Source Sans Pro"/>
              </a:rPr>
              <a:t>Juana H. Sánchez</a:t>
            </a:r>
            <a:r>
              <a:rPr lang="en">
                <a:solidFill>
                  <a:srgbClr val="222222"/>
                </a:solidFill>
                <a:highlight>
                  <a:srgbClr val="FFFFFF"/>
                </a:highlight>
                <a:latin typeface="Source Sans Pro"/>
                <a:ea typeface="Source Sans Pro"/>
                <a:cs typeface="Source Sans Pro"/>
                <a:sym typeface="Source Sans Pro"/>
              </a:rPr>
              <a:t> brings more than a decade of experience expanding postsecondary opportunity for students of color and low-income adults. A systems thinker, she is experienced at facilitating diverse groups and collaborative processes to reach consensus and catalyze action. She brings a wealth of experience in public policy consulting and collective impact, supporting senior leaders in the education, government, philanthropy, business and nonprofit sectors to increase postsecondary attainment, close equity  gaps, and drive inclusive economic growth. Her areas of expertise include  academic policy; institutional practice; state higher education policy;  student basic needs; and special student populations, including adult learner success. Previously, in her role as director of postsecondary initiatives at the Los Angeles Area Chamber of Commerce, Juana mobilized the local business community to advocate on issues of college access, affordability and student success at the state and federal level. Sánchez began her career working to strengthen minority-serving institutions and programs from within. A former academic advisor and undergraduate retention coordinator, she brings a nuanced understanding of how policy and institutional practice shape the student.</a:t>
            </a:r>
            <a:endParaRPr>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1200"/>
              </a:spcBef>
              <a:spcAft>
                <a:spcPts val="0"/>
              </a:spcAft>
              <a:buClr>
                <a:schemeClr val="dk1"/>
              </a:buClr>
              <a:buSzPts val="1100"/>
              <a:buFont typeface="Arial"/>
              <a:buNone/>
            </a:pPr>
            <a:r>
              <a:rPr lang="en" b="1">
                <a:solidFill>
                  <a:srgbClr val="222222"/>
                </a:solidFill>
                <a:highlight>
                  <a:srgbClr val="FFFFFF"/>
                </a:highlight>
                <a:latin typeface="Source Sans Pro"/>
                <a:ea typeface="Source Sans Pro"/>
                <a:cs typeface="Source Sans Pro"/>
                <a:sym typeface="Source Sans Pro"/>
              </a:rPr>
              <a:t>Samantha Raynor</a:t>
            </a:r>
            <a:r>
              <a:rPr lang="en">
                <a:solidFill>
                  <a:srgbClr val="222222"/>
                </a:solidFill>
                <a:highlight>
                  <a:srgbClr val="FFFFFF"/>
                </a:highlight>
                <a:latin typeface="Source Sans Pro"/>
                <a:ea typeface="Source Sans Pro"/>
                <a:cs typeface="Source Sans Pro"/>
                <a:sym typeface="Source Sans Pro"/>
              </a:rPr>
              <a:t> has spent two decades in  higher education focusing on systems, policies, and practices to promote better outcomes for students. She specializes in improving outcomes related to transfer, adult learners,  first-generation students, learners from  low-income backgrounds and students of color.  As a former assistant vice provost at University of North Carolina at Greensboro she had responsibility for academic support services (including peer tutoring, supplemental instruction, executive and peer coaching, and university proctoring lab), transfer student success and community college partnerships, support for math pathways, and various grant-funded or system mandated student success initiatives. Samantha also served at the UNC System where she led the state's work on reengagement and partnered with UNC system institutions on a host of implementation and pilot projects including non-cognitive skill assessment and development and piloting adaptive learning. </a:t>
            </a:r>
            <a:endParaRPr sz="100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1200"/>
              </a:spcBef>
              <a:spcAft>
                <a:spcPts val="0"/>
              </a:spcAft>
              <a:buClr>
                <a:schemeClr val="dk1"/>
              </a:buClr>
              <a:buSzPts val="1100"/>
              <a:buFont typeface="Arial"/>
              <a:buNone/>
            </a:pPr>
            <a:endParaRPr>
              <a:solidFill>
                <a:srgbClr val="222222"/>
              </a:solidFill>
              <a:highlight>
                <a:srgbClr val="FFFFFF"/>
              </a:highlight>
              <a:latin typeface="Source Sans Pro"/>
              <a:ea typeface="Source Sans Pro"/>
              <a:cs typeface="Source Sans Pro"/>
              <a:sym typeface="Source Sans Pro"/>
            </a:endParaRPr>
          </a:p>
          <a:p>
            <a:pPr marL="0" lvl="0" indent="0" algn="l" rtl="0">
              <a:lnSpc>
                <a:spcPct val="100000"/>
              </a:lnSpc>
              <a:spcBef>
                <a:spcPts val="1200"/>
              </a:spcBef>
              <a:spcAft>
                <a:spcPts val="0"/>
              </a:spcAft>
              <a:buSzPts val="1100"/>
              <a:buNone/>
            </a:pPr>
            <a:endParaRPr i="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Alison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i="1"/>
              <a:t>In addition to the individualized support you’ll be getting from the Sova team, you’ll also have opportunities to engage as a group and we’re excited about the opportunity to create these networking and collaborative learning opportunities. Knowing that people want and need a mix of virtual and in-person networking opportunities, we’re working hard to create both. Please save the following dates and share them with your colleagues who will be part of your planning team. </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endParaRPr i="1"/>
          </a:p>
          <a:p>
            <a:pPr marL="0" lvl="0" indent="0" algn="l" rtl="0">
              <a:lnSpc>
                <a:spcPct val="95000"/>
              </a:lnSpc>
              <a:spcBef>
                <a:spcPts val="0"/>
              </a:spcBef>
              <a:spcAft>
                <a:spcPts val="0"/>
              </a:spcAft>
              <a:buNone/>
            </a:pPr>
            <a:endParaRPr i="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986f52ae8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2986f52ae89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Jeremy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AK suggested talking points for Jeremy: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i="1"/>
              <a:t>Following this meeting, possibly in your inbox right now, you’ll find a sign up sheet for your initial self-assessment reflection session that we’re asking each of your teams to participate in before the end of the year. At that meeting you’ll also be asked to schedule your design sprint kick-off with Sova in January, so please come to that meeting with your team’s January availability. </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 i="1"/>
              <a:t>And finally, please be sure to mark your calendars for the virtual convening on December 12 and the in-person meeting January 17 </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98b81031c1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98b81031c1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Jeremy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i="1"/>
              <a:t>We’re happy to answer questions now and, should you have questions following this meeting, feel free to reach out and we’ll make sure to direct your question to the right person. </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endParaRPr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Jeremy</a:t>
            </a:r>
            <a:endParaRPr b="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t>
            </a: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AK suggested talking points for Jeremy’s opening</a:t>
            </a: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Goal of the MI-RAISE Design Lab</a:t>
            </a:r>
            <a:endParaRPr>
              <a:solidFill>
                <a:schemeClr val="dk1"/>
              </a:solidFill>
            </a:endParaRPr>
          </a:p>
          <a:p>
            <a:pPr marL="0" lvl="0" indent="0" algn="l" rtl="0">
              <a:spcBef>
                <a:spcPts val="0"/>
              </a:spcBef>
              <a:spcAft>
                <a:spcPts val="0"/>
              </a:spcAft>
              <a:buNone/>
            </a:pPr>
            <a:r>
              <a:rPr lang="en" i="1">
                <a:solidFill>
                  <a:schemeClr val="dk1"/>
                </a:solidFill>
              </a:rPr>
              <a:t>--The goal of this 6 month process is to help you and your colleagues build strong, strategic, actionable plans for significantly enhancing and improving your ability to serve adult learners.  </a:t>
            </a:r>
            <a:endParaRPr i="1">
              <a:solidFill>
                <a:schemeClr val="dk1"/>
              </a:solidFill>
            </a:endParaRPr>
          </a:p>
          <a:p>
            <a:pPr marL="0" lvl="0" indent="0" algn="l" rtl="0">
              <a:spcBef>
                <a:spcPts val="0"/>
              </a:spcBef>
              <a:spcAft>
                <a:spcPts val="0"/>
              </a:spcAft>
              <a:buNone/>
            </a:pPr>
            <a:r>
              <a:rPr lang="en" i="1">
                <a:solidFill>
                  <a:schemeClr val="dk1"/>
                </a:solidFill>
              </a:rPr>
              <a:t>In the near future, starting with but not limited to, the first round of IIA grants, resources will be made available to support institutional capacity for more effectively meeting the needs of adult learners. To be competitive for these resources, institutions and partnerships will need to demonstrate that they have undertaken a careful, planful process in developing proposals. The MI-RAISE Design Lab has been designed to provide a light, but structured process for building out strong project plans. </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i="1">
                <a:solidFill>
                  <a:schemeClr val="dk1"/>
                </a:solidFill>
              </a:rPr>
              <a:t>--The reason we’re taking this approach is because we know from listening to you in a variety of settings that 1) you need resources to do important work, 2) you don’t have a lot of time to think strategically, because you’re so busy working every day on the huge array of responsibilities you have, 3) it’s far too easy to work in silos and miss those opportunities to connect across areas in creative ways that can positively impact your students’ experiences, and 4) for most of you, even if it’s in your institutional bones, effectively meeting the diverse needs of today’s adult learners is hard work that requires next-level strategy and coordination. </a:t>
            </a:r>
            <a:endParaRPr i="1">
              <a:solidFill>
                <a:schemeClr val="dk1"/>
              </a:solidFill>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9876637a7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9876637a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Jeremy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AK suggested talking points for Jeremy (and, yep, take ‘em or leave ‘em -- and ESG pls approve how you’re described)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i="1"/>
              <a:t>We have a great group of partners here that are going to be working together behind the scenes and with you in a coordinated way to provide you with the information, ideas, and support you need to build strong, grounded proposals. The Center is the lead and we’re excited to be in this work </a:t>
            </a:r>
            <a:r>
              <a:rPr lang="en"/>
              <a:t>(insert ½ a sentence on the Center’s origin and charge).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i="1"/>
              <a:t>Education Strategy Group, through a Kresge Foundation grant, is bringing their expertise to provide grounding for the Design Lab participants, to help produce labor market data for participating institutions, and to provide convening support and network learning opportunities. They have created a self-assessment tool that you’ll be provided with and around which you’ll have one 60-90 minute grounding session before the end of the year. Our ESG colleagues will tell you more about that in a moment, but know that the self-assessment discussion will not be an onerous process, but a discussion. You’ll have the opportunity to prepare for the session, but no preparation will be required. </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 i="1"/>
              <a:t>Sova is the design process lead and their team will be working individually with your institutions to tailor a process that will result in compelling, strategic, actionable, grounded proposals for the IIA. In a couple of minutes here, you’ll hear about Sova’s approach to this work, but know that Sova is committed to meeting you where you are and tailoring a process that feels light, fits within the realities of your team’s busy lives, and that helps you build the strongest possible proposals by May. </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 i="1"/>
              <a:t>CollegeAPP will be providing Adult Prospect Pipeline data mining and modeling to help you think strategically and broadly about the opportunities you have in your service region. Additional data analysis of this kind will be helpful to you in the work of building strong, grounded proposals.</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 i="1"/>
              <a:t>TalentFirst will be working with ESG and CollegeAPP to extend our collective capacity to provide you with good information about the broader landscape that your institutions are operating in and the labor market opportunities that exist in your service region.</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 i="1"/>
              <a:t>While the support has been assembled specifically for the purpose of readying institutions to apply for IIA and other grants, we think the insights and support provided by the partners will be of wider benefit to you and your colleagues. </a:t>
            </a:r>
            <a:endParaRPr i="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ae1cc8bc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9ae1cc8bc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9ae1cc8bc9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9ae1cc8b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9ae1cc8bc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9ae1cc8bc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9ae1cc8bc9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9ae1cc8bc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11"/>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1"/>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2" name="Google Shape;12;p11"/>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3" name="Google Shape;13;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0"/>
        <p:cNvGrpSpPr/>
        <p:nvPr/>
      </p:nvGrpSpPr>
      <p:grpSpPr>
        <a:xfrm>
          <a:off x="0" y="0"/>
          <a:ext cx="0" cy="0"/>
          <a:chOff x="0" y="0"/>
          <a:chExt cx="0" cy="0"/>
        </a:xfrm>
      </p:grpSpPr>
      <p:grpSp>
        <p:nvGrpSpPr>
          <p:cNvPr id="71" name="Google Shape;71;p20"/>
          <p:cNvGrpSpPr/>
          <p:nvPr/>
        </p:nvGrpSpPr>
        <p:grpSpPr>
          <a:xfrm>
            <a:off x="830392" y="4169130"/>
            <a:ext cx="745763" cy="45826"/>
            <a:chOff x="4580561" y="2589004"/>
            <a:chExt cx="1064464" cy="25200"/>
          </a:xfrm>
        </p:grpSpPr>
        <p:sp>
          <p:nvSpPr>
            <p:cNvPr id="72" name="Google Shape;72;p2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 name="Google Shape;74;p20"/>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5" name="Google Shape;75;p20"/>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76" name="Google Shape;76;p2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2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
        <p:cNvGrpSpPr/>
        <p:nvPr/>
      </p:nvGrpSpPr>
      <p:grpSpPr>
        <a:xfrm>
          <a:off x="0" y="0"/>
          <a:ext cx="0" cy="0"/>
          <a:chOff x="0" y="0"/>
          <a:chExt cx="0" cy="0"/>
        </a:xfrm>
      </p:grpSpPr>
      <p:sp>
        <p:nvSpPr>
          <p:cNvPr id="15" name="Google Shape;15;p1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 name="Google Shape;16;p12"/>
          <p:cNvGrpSpPr/>
          <p:nvPr/>
        </p:nvGrpSpPr>
        <p:grpSpPr>
          <a:xfrm>
            <a:off x="830392" y="1191256"/>
            <a:ext cx="745763" cy="45826"/>
            <a:chOff x="4580561" y="2589004"/>
            <a:chExt cx="1064464" cy="25200"/>
          </a:xfrm>
        </p:grpSpPr>
        <p:sp>
          <p:nvSpPr>
            <p:cNvPr id="17" name="Google Shape;17;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 name="Google Shape;19;p12"/>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0" name="Google Shape;20;p12"/>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1" name="Google Shape;21;p12"/>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2" name="Google Shape;22;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1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 name="Google Shape;25;p13"/>
          <p:cNvGrpSpPr/>
          <p:nvPr/>
        </p:nvGrpSpPr>
        <p:grpSpPr>
          <a:xfrm>
            <a:off x="830392" y="1191256"/>
            <a:ext cx="745763" cy="45826"/>
            <a:chOff x="4580561" y="2589004"/>
            <a:chExt cx="1064464" cy="25200"/>
          </a:xfrm>
        </p:grpSpPr>
        <p:sp>
          <p:nvSpPr>
            <p:cNvPr id="26" name="Google Shape;26;p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 name="Google Shape;28;p1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29" name="Google Shape;29;p1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30" name="Google Shape;30;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1"/>
        <p:cNvGrpSpPr/>
        <p:nvPr/>
      </p:nvGrpSpPr>
      <p:grpSpPr>
        <a:xfrm>
          <a:off x="0" y="0"/>
          <a:ext cx="0" cy="0"/>
          <a:chOff x="0" y="0"/>
          <a:chExt cx="0" cy="0"/>
        </a:xfrm>
      </p:grpSpPr>
      <p:grpSp>
        <p:nvGrpSpPr>
          <p:cNvPr id="32" name="Google Shape;32;p14"/>
          <p:cNvGrpSpPr/>
          <p:nvPr/>
        </p:nvGrpSpPr>
        <p:grpSpPr>
          <a:xfrm>
            <a:off x="830392" y="1191256"/>
            <a:ext cx="745763" cy="45826"/>
            <a:chOff x="4580561" y="2589004"/>
            <a:chExt cx="1064464" cy="25200"/>
          </a:xfrm>
        </p:grpSpPr>
        <p:sp>
          <p:nvSpPr>
            <p:cNvPr id="33" name="Google Shape;33;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 name="Google Shape;35;p14"/>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6" name="Google Shape;36;p1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1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5"/>
          <p:cNvGrpSpPr/>
          <p:nvPr/>
        </p:nvGrpSpPr>
        <p:grpSpPr>
          <a:xfrm>
            <a:off x="830392" y="1191256"/>
            <a:ext cx="745763" cy="45826"/>
            <a:chOff x="4580561" y="2589004"/>
            <a:chExt cx="1064464" cy="25200"/>
          </a:xfrm>
        </p:grpSpPr>
        <p:sp>
          <p:nvSpPr>
            <p:cNvPr id="40" name="Google Shape;40;p1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1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3" name="Google Shape;43;p15"/>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4" name="Google Shape;44;p15"/>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5" name="Google Shape;45;p1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 name="Google Shape;48;p16"/>
          <p:cNvGrpSpPr/>
          <p:nvPr/>
        </p:nvGrpSpPr>
        <p:grpSpPr>
          <a:xfrm>
            <a:off x="830392" y="1191256"/>
            <a:ext cx="745763" cy="45826"/>
            <a:chOff x="4580561" y="2589004"/>
            <a:chExt cx="1064464" cy="25200"/>
          </a:xfrm>
        </p:grpSpPr>
        <p:sp>
          <p:nvSpPr>
            <p:cNvPr id="49" name="Google Shape;49;p1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 name="Google Shape;51;p1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2" name="Google Shape;52;p1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3"/>
        <p:cNvGrpSpPr/>
        <p:nvPr/>
      </p:nvGrpSpPr>
      <p:grpSpPr>
        <a:xfrm>
          <a:off x="0" y="0"/>
          <a:ext cx="0" cy="0"/>
          <a:chOff x="0" y="0"/>
          <a:chExt cx="0" cy="0"/>
        </a:xfrm>
      </p:grpSpPr>
      <p:sp>
        <p:nvSpPr>
          <p:cNvPr id="54" name="Google Shape;54;p1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 name="Google Shape;55;p17"/>
          <p:cNvGrpSpPr/>
          <p:nvPr/>
        </p:nvGrpSpPr>
        <p:grpSpPr>
          <a:xfrm>
            <a:off x="830392" y="1191256"/>
            <a:ext cx="745763" cy="45826"/>
            <a:chOff x="4580561" y="2589004"/>
            <a:chExt cx="1064464" cy="25200"/>
          </a:xfrm>
        </p:grpSpPr>
        <p:sp>
          <p:nvSpPr>
            <p:cNvPr id="56" name="Google Shape;56;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 name="Google Shape;58;p17"/>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9" name="Google Shape;59;p17"/>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0" name="Google Shape;60;p1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61"/>
        <p:cNvGrpSpPr/>
        <p:nvPr/>
      </p:nvGrpSpPr>
      <p:grpSpPr>
        <a:xfrm>
          <a:off x="0" y="0"/>
          <a:ext cx="0" cy="0"/>
          <a:chOff x="0" y="0"/>
          <a:chExt cx="0" cy="0"/>
        </a:xfrm>
      </p:grpSpPr>
      <p:grpSp>
        <p:nvGrpSpPr>
          <p:cNvPr id="62" name="Google Shape;62;p18"/>
          <p:cNvGrpSpPr/>
          <p:nvPr/>
        </p:nvGrpSpPr>
        <p:grpSpPr>
          <a:xfrm>
            <a:off x="830392" y="4169130"/>
            <a:ext cx="745763" cy="45826"/>
            <a:chOff x="4580561" y="2589004"/>
            <a:chExt cx="1064464" cy="25200"/>
          </a:xfrm>
        </p:grpSpPr>
        <p:sp>
          <p:nvSpPr>
            <p:cNvPr id="63" name="Google Shape;63;p1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18"/>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6" name="Google Shape;66;p1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19"/>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69" name="Google Shape;69;p1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dstrategy.wpengine.com/focus-area/adult-learner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info.talentfirst.net/landscape"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edstrategy.org/wp-content/uploads/2021/08/ESG_Adult_Ready_Playbook_Overview_FINAL.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surveymonkey.com/r/Y6X8KX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mailto:TheCenter@talentfirst.net" TargetMode="External"/><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jpg"/><Relationship Id="rId3" Type="http://schemas.openxmlformats.org/officeDocument/2006/relationships/hyperlink" Target="https://info.talentfirst.net/mcacs" TargetMode="External"/><Relationship Id="rId7" Type="http://schemas.openxmlformats.org/officeDocument/2006/relationships/hyperlink" Target="http://www.talentfirst.net/" TargetMode="External"/><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yourcollegeapp.com/" TargetMode="External"/><Relationship Id="rId11" Type="http://schemas.openxmlformats.org/officeDocument/2006/relationships/image" Target="../media/image3.png"/><Relationship Id="rId5" Type="http://schemas.openxmlformats.org/officeDocument/2006/relationships/hyperlink" Target="https://sova.org/" TargetMode="External"/><Relationship Id="rId10" Type="http://schemas.openxmlformats.org/officeDocument/2006/relationships/image" Target="../media/image2.png"/><Relationship Id="rId4" Type="http://schemas.openxmlformats.org/officeDocument/2006/relationships/hyperlink" Target="https://edstrategy.org/" TargetMode="Externa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1"/>
          <p:cNvSpPr txBox="1">
            <a:spLocks noGrp="1"/>
          </p:cNvSpPr>
          <p:nvPr>
            <p:ph type="subTitle" idx="1"/>
          </p:nvPr>
        </p:nvSpPr>
        <p:spPr>
          <a:xfrm>
            <a:off x="727950" y="3404100"/>
            <a:ext cx="7688100" cy="640200"/>
          </a:xfrm>
          <a:prstGeom prst="rect">
            <a:avLst/>
          </a:prstGeom>
          <a:noFill/>
          <a:ln>
            <a:noFill/>
          </a:ln>
        </p:spPr>
        <p:txBody>
          <a:bodyPr spcFirstLastPara="1" wrap="square" lIns="91425" tIns="91425" rIns="91425" bIns="91425" anchor="t" anchorCtr="0">
            <a:normAutofit lnSpcReduction="10000"/>
          </a:bodyPr>
          <a:lstStyle/>
          <a:p>
            <a:pPr marL="0" lvl="0" indent="0" algn="ctr" rtl="0">
              <a:lnSpc>
                <a:spcPct val="100000"/>
              </a:lnSpc>
              <a:spcBef>
                <a:spcPts val="0"/>
              </a:spcBef>
              <a:spcAft>
                <a:spcPts val="0"/>
              </a:spcAft>
              <a:buSzPts val="1600"/>
              <a:buNone/>
            </a:pPr>
            <a:r>
              <a:rPr lang="en"/>
              <a:t>Kick-off Session</a:t>
            </a:r>
            <a:endParaRPr/>
          </a:p>
          <a:p>
            <a:pPr marL="0" lvl="0" indent="0" algn="ctr" rtl="0">
              <a:lnSpc>
                <a:spcPct val="100000"/>
              </a:lnSpc>
              <a:spcBef>
                <a:spcPts val="0"/>
              </a:spcBef>
              <a:spcAft>
                <a:spcPts val="0"/>
              </a:spcAft>
              <a:buSzPts val="1600"/>
              <a:buNone/>
            </a:pPr>
            <a:r>
              <a:rPr lang="en"/>
              <a:t>November 14, 2023</a:t>
            </a:r>
            <a:endParaRPr/>
          </a:p>
        </p:txBody>
      </p:sp>
      <p:pic>
        <p:nvPicPr>
          <p:cNvPr id="84" name="Google Shape;84;p1"/>
          <p:cNvPicPr preferRelativeResize="0"/>
          <p:nvPr/>
        </p:nvPicPr>
        <p:blipFill rotWithShape="1">
          <a:blip r:embed="rId3">
            <a:alphaModFix/>
          </a:blip>
          <a:srcRect/>
          <a:stretch/>
        </p:blipFill>
        <p:spPr>
          <a:xfrm>
            <a:off x="581375" y="272550"/>
            <a:ext cx="4573199" cy="979970"/>
          </a:xfrm>
          <a:prstGeom prst="rect">
            <a:avLst/>
          </a:prstGeom>
          <a:noFill/>
          <a:ln>
            <a:noFill/>
          </a:ln>
        </p:spPr>
      </p:pic>
      <p:pic>
        <p:nvPicPr>
          <p:cNvPr id="85" name="Google Shape;85;p1"/>
          <p:cNvPicPr preferRelativeResize="0"/>
          <p:nvPr/>
        </p:nvPicPr>
        <p:blipFill rotWithShape="1">
          <a:blip r:embed="rId4">
            <a:alphaModFix/>
          </a:blip>
          <a:srcRect/>
          <a:stretch/>
        </p:blipFill>
        <p:spPr>
          <a:xfrm>
            <a:off x="606188" y="4389517"/>
            <a:ext cx="1424178" cy="640081"/>
          </a:xfrm>
          <a:prstGeom prst="rect">
            <a:avLst/>
          </a:prstGeom>
          <a:noFill/>
          <a:ln>
            <a:noFill/>
          </a:ln>
        </p:spPr>
      </p:pic>
      <p:pic>
        <p:nvPicPr>
          <p:cNvPr id="86" name="Google Shape;86;p1"/>
          <p:cNvPicPr preferRelativeResize="0"/>
          <p:nvPr/>
        </p:nvPicPr>
        <p:blipFill rotWithShape="1">
          <a:blip r:embed="rId5">
            <a:alphaModFix/>
          </a:blip>
          <a:srcRect l="17378" t="17673" r="15958" b="23135"/>
          <a:stretch/>
        </p:blipFill>
        <p:spPr>
          <a:xfrm>
            <a:off x="4885900" y="4436375"/>
            <a:ext cx="1197978" cy="630937"/>
          </a:xfrm>
          <a:prstGeom prst="rect">
            <a:avLst/>
          </a:prstGeom>
          <a:noFill/>
          <a:ln>
            <a:noFill/>
          </a:ln>
        </p:spPr>
      </p:pic>
      <p:pic>
        <p:nvPicPr>
          <p:cNvPr id="87" name="Google Shape;87;p1"/>
          <p:cNvPicPr preferRelativeResize="0"/>
          <p:nvPr/>
        </p:nvPicPr>
        <p:blipFill rotWithShape="1">
          <a:blip r:embed="rId6">
            <a:alphaModFix amt="28000"/>
          </a:blip>
          <a:srcRect t="-6168" r="-2040"/>
          <a:stretch/>
        </p:blipFill>
        <p:spPr>
          <a:xfrm>
            <a:off x="4572000" y="153637"/>
            <a:ext cx="4906226" cy="4147124"/>
          </a:xfrm>
          <a:prstGeom prst="rect">
            <a:avLst/>
          </a:prstGeom>
          <a:noFill/>
          <a:ln>
            <a:noFill/>
          </a:ln>
        </p:spPr>
      </p:pic>
      <p:sp>
        <p:nvSpPr>
          <p:cNvPr id="88" name="Google Shape;88;p1"/>
          <p:cNvSpPr txBox="1">
            <a:spLocks noGrp="1"/>
          </p:cNvSpPr>
          <p:nvPr>
            <p:ph type="ctrTitle"/>
          </p:nvPr>
        </p:nvSpPr>
        <p:spPr>
          <a:xfrm>
            <a:off x="727950" y="1739400"/>
            <a:ext cx="7688100" cy="1664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100"/>
              <a:t>Michigan Regional Adult Initiative </a:t>
            </a:r>
            <a:endParaRPr sz="3100"/>
          </a:p>
          <a:p>
            <a:pPr marL="0" lvl="0" indent="0" algn="ctr" rtl="0">
              <a:lnSpc>
                <a:spcPct val="100000"/>
              </a:lnSpc>
              <a:spcBef>
                <a:spcPts val="0"/>
              </a:spcBef>
              <a:spcAft>
                <a:spcPts val="0"/>
              </a:spcAft>
              <a:buSzPts val="4200"/>
              <a:buNone/>
            </a:pPr>
            <a:r>
              <a:rPr lang="en" sz="3100"/>
              <a:t>for Skills and Education (MI-RAISE) Design Lab</a:t>
            </a:r>
            <a:endParaRPr sz="3100"/>
          </a:p>
        </p:txBody>
      </p:sp>
      <p:pic>
        <p:nvPicPr>
          <p:cNvPr id="89" name="Google Shape;89;p1"/>
          <p:cNvPicPr preferRelativeResize="0"/>
          <p:nvPr/>
        </p:nvPicPr>
        <p:blipFill rotWithShape="1">
          <a:blip r:embed="rId7">
            <a:alphaModFix/>
          </a:blip>
          <a:srcRect/>
          <a:stretch/>
        </p:blipFill>
        <p:spPr>
          <a:xfrm>
            <a:off x="2806575" y="4564799"/>
            <a:ext cx="1330150" cy="374075"/>
          </a:xfrm>
          <a:prstGeom prst="rect">
            <a:avLst/>
          </a:prstGeom>
          <a:noFill/>
          <a:ln>
            <a:noFill/>
          </a:ln>
        </p:spPr>
      </p:pic>
      <p:pic>
        <p:nvPicPr>
          <p:cNvPr id="90" name="Google Shape;90;p1"/>
          <p:cNvPicPr preferRelativeResize="0"/>
          <p:nvPr/>
        </p:nvPicPr>
        <p:blipFill rotWithShape="1">
          <a:blip r:embed="rId8">
            <a:alphaModFix/>
          </a:blip>
          <a:srcRect t="19640" b="-19640"/>
          <a:stretch/>
        </p:blipFill>
        <p:spPr>
          <a:xfrm>
            <a:off x="6699500" y="4431788"/>
            <a:ext cx="1780504" cy="6400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9ae1cc8bc9_0_54"/>
          <p:cNvSpPr txBox="1">
            <a:spLocks noGrp="1"/>
          </p:cNvSpPr>
          <p:nvPr>
            <p:ph type="title"/>
          </p:nvPr>
        </p:nvSpPr>
        <p:spPr>
          <a:xfrm>
            <a:off x="729450" y="6328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MI-RAISE Design Lab Cohort</a:t>
            </a:r>
            <a:endParaRPr/>
          </a:p>
        </p:txBody>
      </p:sp>
      <p:sp>
        <p:nvSpPr>
          <p:cNvPr id="160" name="Google Shape;160;g29ae1cc8bc9_0_54"/>
          <p:cNvSpPr txBox="1">
            <a:spLocks noGrp="1"/>
          </p:cNvSpPr>
          <p:nvPr>
            <p:ph type="body" idx="1"/>
          </p:nvPr>
        </p:nvSpPr>
        <p:spPr>
          <a:xfrm>
            <a:off x="729325" y="1469275"/>
            <a:ext cx="3885900" cy="34890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052" b="1"/>
              <a:t>Ferris State University</a:t>
            </a:r>
            <a:endParaRPr sz="2052" b="1"/>
          </a:p>
          <a:p>
            <a:pPr marL="228600" lvl="0" indent="-257571" algn="l" rtl="0">
              <a:spcBef>
                <a:spcPts val="0"/>
              </a:spcBef>
              <a:spcAft>
                <a:spcPts val="0"/>
              </a:spcAft>
              <a:buSzPct val="100000"/>
              <a:buChar char="●"/>
            </a:pPr>
            <a:r>
              <a:rPr lang="en" sz="1750" b="1"/>
              <a:t>Lead: </a:t>
            </a:r>
            <a:r>
              <a:rPr lang="en" sz="1750"/>
              <a:t>Steve Reifert, </a:t>
            </a:r>
            <a:r>
              <a:rPr lang="en" sz="1750" i="1"/>
              <a:t>Assoc Provost &amp; Dean of Extended and International Operations</a:t>
            </a:r>
            <a:endParaRPr sz="1750" i="1"/>
          </a:p>
          <a:p>
            <a:pPr marL="228600" lvl="0" indent="-257571" algn="l" rtl="0">
              <a:spcBef>
                <a:spcPts val="0"/>
              </a:spcBef>
              <a:spcAft>
                <a:spcPts val="0"/>
              </a:spcAft>
              <a:buSzPct val="100000"/>
              <a:buChar char="●"/>
            </a:pPr>
            <a:r>
              <a:rPr lang="en" sz="1750" b="1"/>
              <a:t>Partner(s): </a:t>
            </a:r>
            <a:r>
              <a:rPr lang="en" sz="1750" i="1"/>
              <a:t>(n/a)</a:t>
            </a:r>
            <a:endParaRPr sz="1750" i="1"/>
          </a:p>
          <a:p>
            <a:pPr marL="228600" lvl="0" indent="-257571" algn="l" rtl="0">
              <a:spcBef>
                <a:spcPts val="0"/>
              </a:spcBef>
              <a:spcAft>
                <a:spcPts val="0"/>
              </a:spcAft>
              <a:buSzPct val="100000"/>
              <a:buChar char="●"/>
            </a:pPr>
            <a:r>
              <a:rPr lang="en" sz="1750" b="1"/>
              <a:t>Team:</a:t>
            </a:r>
            <a:endParaRPr sz="1750" b="1"/>
          </a:p>
          <a:p>
            <a:pPr marL="571500" lvl="1" indent="-303287" algn="l" rtl="0">
              <a:spcBef>
                <a:spcPts val="0"/>
              </a:spcBef>
              <a:spcAft>
                <a:spcPts val="0"/>
              </a:spcAft>
              <a:buSzPct val="100000"/>
              <a:buChar char="○"/>
            </a:pPr>
            <a:r>
              <a:rPr lang="en" sz="1517"/>
              <a:t>Deedee Stakley, </a:t>
            </a:r>
            <a:r>
              <a:rPr lang="en" sz="1517" i="1"/>
              <a:t>Dir, Office of Transfer and Secondary School Partnerships</a:t>
            </a:r>
            <a:r>
              <a:rPr lang="en" sz="1517"/>
              <a:t>		</a:t>
            </a:r>
            <a:endParaRPr sz="1517"/>
          </a:p>
          <a:p>
            <a:pPr marL="571500" lvl="1" indent="-303287" algn="l" rtl="0">
              <a:spcBef>
                <a:spcPts val="0"/>
              </a:spcBef>
              <a:spcAft>
                <a:spcPts val="0"/>
              </a:spcAft>
              <a:buSzPct val="100000"/>
              <a:buChar char="○"/>
            </a:pPr>
            <a:r>
              <a:rPr lang="en" sz="1517"/>
              <a:t>Todd	Stanislav, </a:t>
            </a:r>
            <a:r>
              <a:rPr lang="en" sz="1517" i="1"/>
              <a:t>Dir, Faculty Center for Teaching and Learning</a:t>
            </a:r>
            <a:r>
              <a:rPr lang="en" sz="1517"/>
              <a:t>		</a:t>
            </a:r>
            <a:endParaRPr sz="1517"/>
          </a:p>
          <a:p>
            <a:pPr marL="571500" lvl="1" indent="-303287" algn="l" rtl="0">
              <a:spcBef>
                <a:spcPts val="0"/>
              </a:spcBef>
              <a:spcAft>
                <a:spcPts val="0"/>
              </a:spcAft>
              <a:buSzPct val="100000"/>
              <a:buChar char="○"/>
            </a:pPr>
            <a:r>
              <a:rPr lang="en" sz="1517"/>
              <a:t>Cindy Smith, </a:t>
            </a:r>
            <a:r>
              <a:rPr lang="en" sz="1517" i="1"/>
              <a:t>Educational Counselor Assoc Professor</a:t>
            </a:r>
            <a:r>
              <a:rPr lang="en" sz="1517"/>
              <a:t>		</a:t>
            </a:r>
            <a:endParaRPr sz="1517"/>
          </a:p>
          <a:p>
            <a:pPr marL="571500" lvl="1" indent="-303287" algn="l" rtl="0">
              <a:spcBef>
                <a:spcPts val="0"/>
              </a:spcBef>
              <a:spcAft>
                <a:spcPts val="0"/>
              </a:spcAft>
              <a:buSzPct val="100000"/>
              <a:buChar char="○"/>
            </a:pPr>
            <a:r>
              <a:rPr lang="en" sz="1517"/>
              <a:t>Michael Zaborowski, </a:t>
            </a:r>
            <a:r>
              <a:rPr lang="en" sz="1517" i="1"/>
              <a:t>Dir of Academic Advising</a:t>
            </a:r>
            <a:endParaRPr sz="1517" i="1"/>
          </a:p>
          <a:p>
            <a:pPr marL="571500" lvl="1" indent="-303287" algn="l" rtl="0">
              <a:spcBef>
                <a:spcPts val="0"/>
              </a:spcBef>
              <a:spcAft>
                <a:spcPts val="0"/>
              </a:spcAft>
              <a:buSzPct val="100000"/>
              <a:buChar char="○"/>
            </a:pPr>
            <a:r>
              <a:rPr lang="en" sz="1517"/>
              <a:t>Angela Roman, </a:t>
            </a:r>
            <a:r>
              <a:rPr lang="en" sz="1517" i="1"/>
              <a:t>Dir of CAPS</a:t>
            </a:r>
            <a:r>
              <a:rPr lang="en" sz="1517"/>
              <a:t>		</a:t>
            </a:r>
            <a:endParaRPr sz="1517"/>
          </a:p>
          <a:p>
            <a:pPr marL="571500" lvl="1" indent="-303287" algn="l" rtl="0">
              <a:spcBef>
                <a:spcPts val="0"/>
              </a:spcBef>
              <a:spcAft>
                <a:spcPts val="0"/>
              </a:spcAft>
              <a:buSzPct val="100000"/>
              <a:buChar char="○"/>
            </a:pPr>
            <a:r>
              <a:rPr lang="en" sz="1517"/>
              <a:t>Matthew Smith, </a:t>
            </a:r>
            <a:r>
              <a:rPr lang="en" sz="1517" i="1"/>
              <a:t>Dir of Online Development</a:t>
            </a:r>
            <a:endParaRPr sz="1517" i="1"/>
          </a:p>
          <a:p>
            <a:pPr marL="571500" lvl="1" indent="-297497" algn="l" rtl="0">
              <a:spcBef>
                <a:spcPts val="0"/>
              </a:spcBef>
              <a:spcAft>
                <a:spcPts val="0"/>
              </a:spcAft>
              <a:buSzPct val="92247"/>
              <a:buChar char="○"/>
            </a:pPr>
            <a:r>
              <a:rPr lang="en" sz="1517"/>
              <a:t>Kasey Thompson, </a:t>
            </a:r>
            <a:r>
              <a:rPr lang="en" sz="1517" i="1"/>
              <a:t>Special Asst for Academic Innovation and Entrepreneurship</a:t>
            </a:r>
            <a:r>
              <a:rPr lang="en" sz="1400"/>
              <a:t>		</a:t>
            </a:r>
            <a:endParaRPr sz="1400"/>
          </a:p>
        </p:txBody>
      </p:sp>
      <p:sp>
        <p:nvSpPr>
          <p:cNvPr id="161" name="Google Shape;161;g29ae1cc8bc9_0_54"/>
          <p:cNvSpPr txBox="1">
            <a:spLocks noGrp="1"/>
          </p:cNvSpPr>
          <p:nvPr>
            <p:ph type="body" idx="1"/>
          </p:nvPr>
        </p:nvSpPr>
        <p:spPr>
          <a:xfrm>
            <a:off x="4691725" y="1469275"/>
            <a:ext cx="3774300" cy="3489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1700" b="1"/>
              <a:t>Mott Community College</a:t>
            </a:r>
            <a:endParaRPr sz="1700" b="1"/>
          </a:p>
          <a:p>
            <a:pPr marL="228600" lvl="0" indent="-252412" algn="l" rtl="0">
              <a:spcBef>
                <a:spcPts val="0"/>
              </a:spcBef>
              <a:spcAft>
                <a:spcPts val="0"/>
              </a:spcAft>
              <a:buSzPct val="100000"/>
              <a:buChar char="●"/>
            </a:pPr>
            <a:r>
              <a:rPr lang="en" sz="1500" b="1"/>
              <a:t>Lead: </a:t>
            </a:r>
            <a:r>
              <a:rPr lang="en" sz="1500"/>
              <a:t>Jason Wilson, </a:t>
            </a:r>
            <a:r>
              <a:rPr lang="en" sz="1500" i="1"/>
              <a:t>VP Student </a:t>
            </a:r>
            <a:r>
              <a:rPr lang="en" sz="1500"/>
              <a:t>Academic Success	</a:t>
            </a:r>
            <a:endParaRPr sz="1500" i="1"/>
          </a:p>
          <a:p>
            <a:pPr marL="228600" lvl="0" indent="-252412" algn="l" rtl="0">
              <a:spcBef>
                <a:spcPts val="0"/>
              </a:spcBef>
              <a:spcAft>
                <a:spcPts val="0"/>
              </a:spcAft>
              <a:buSzPct val="100000"/>
              <a:buChar char="●"/>
            </a:pPr>
            <a:r>
              <a:rPr lang="en" sz="1500" b="1"/>
              <a:t>Partner(s):  </a:t>
            </a:r>
            <a:r>
              <a:rPr lang="en" sz="1500" i="1"/>
              <a:t>(n/a)</a:t>
            </a:r>
            <a:endParaRPr sz="1500" i="1"/>
          </a:p>
          <a:p>
            <a:pPr marL="228600" lvl="0" indent="-252412" algn="l" rtl="0">
              <a:spcBef>
                <a:spcPts val="0"/>
              </a:spcBef>
              <a:spcAft>
                <a:spcPts val="0"/>
              </a:spcAft>
              <a:buSzPct val="100000"/>
              <a:buChar char="●"/>
            </a:pPr>
            <a:r>
              <a:rPr lang="en" sz="1500" b="1"/>
              <a:t>Team:</a:t>
            </a:r>
            <a:endParaRPr sz="1500" b="1"/>
          </a:p>
          <a:p>
            <a:pPr marL="571500" lvl="1" indent="-304165" algn="l" rtl="0">
              <a:spcBef>
                <a:spcPts val="0"/>
              </a:spcBef>
              <a:spcAft>
                <a:spcPts val="0"/>
              </a:spcAft>
              <a:buSzPct val="100000"/>
              <a:buChar char="○"/>
            </a:pPr>
            <a:r>
              <a:rPr lang="en" sz="1400"/>
              <a:t>Robert Mathews, </a:t>
            </a:r>
            <a:r>
              <a:rPr lang="en" sz="1400" i="1"/>
              <a:t>Assoc VP, Workforce &amp; Economic Development</a:t>
            </a:r>
            <a:r>
              <a:rPr lang="en" sz="1400"/>
              <a:t>	</a:t>
            </a:r>
            <a:endParaRPr sz="1400"/>
          </a:p>
          <a:p>
            <a:pPr marL="571500" lvl="1" indent="-304165" algn="l" rtl="0">
              <a:spcBef>
                <a:spcPts val="0"/>
              </a:spcBef>
              <a:spcAft>
                <a:spcPts val="0"/>
              </a:spcAft>
              <a:buSzPct val="100000"/>
              <a:buChar char="○"/>
            </a:pPr>
            <a:r>
              <a:rPr lang="en" sz="1400"/>
              <a:t>Kevin Asman, </a:t>
            </a:r>
            <a:r>
              <a:rPr lang="en" sz="1400" i="1"/>
              <a:t>Asst VP Academic Affairs</a:t>
            </a:r>
            <a:endParaRPr sz="1400" i="1"/>
          </a:p>
          <a:p>
            <a:pPr marL="571500" lvl="1" indent="-304165" algn="l" rtl="0">
              <a:spcBef>
                <a:spcPts val="0"/>
              </a:spcBef>
              <a:spcAft>
                <a:spcPts val="0"/>
              </a:spcAft>
              <a:buSzPct val="100000"/>
              <a:buChar char="○"/>
            </a:pPr>
            <a:r>
              <a:rPr lang="en" sz="1400"/>
              <a:t>Rebecca Myszenski, </a:t>
            </a:r>
            <a:r>
              <a:rPr lang="en" sz="1400" i="1"/>
              <a:t>Asst VP Career &amp; Technical Education</a:t>
            </a:r>
            <a:endParaRPr sz="1400" i="1"/>
          </a:p>
          <a:p>
            <a:pPr marL="571500" lvl="1" indent="-304165" algn="l" rtl="0">
              <a:spcBef>
                <a:spcPts val="0"/>
              </a:spcBef>
              <a:spcAft>
                <a:spcPts val="0"/>
              </a:spcAft>
              <a:buSzPct val="100000"/>
              <a:buChar char="○"/>
            </a:pPr>
            <a:r>
              <a:rPr lang="en" sz="1400"/>
              <a:t>Marcus Mathews, </a:t>
            </a:r>
            <a:r>
              <a:rPr lang="en" sz="1400" i="1"/>
              <a:t>Asst VP Workforce &amp; Economic Development</a:t>
            </a:r>
            <a:r>
              <a:rPr lang="en" sz="1400"/>
              <a:t>	</a:t>
            </a:r>
            <a:endParaRPr sz="1400"/>
          </a:p>
          <a:p>
            <a:pPr marL="571500" lvl="1" indent="-304165" algn="l" rtl="0">
              <a:spcBef>
                <a:spcPts val="0"/>
              </a:spcBef>
              <a:spcAft>
                <a:spcPts val="0"/>
              </a:spcAft>
              <a:buSzPct val="100000"/>
              <a:buChar char="○"/>
            </a:pPr>
            <a:r>
              <a:rPr lang="en" sz="1400"/>
              <a:t>Drew Thiemann, </a:t>
            </a:r>
            <a:r>
              <a:rPr lang="en" sz="1400" i="1"/>
              <a:t>Exec Dir of Institutional Research &amp; Decision Support</a:t>
            </a:r>
            <a:r>
              <a:rPr lang="en" sz="1400"/>
              <a:t>		</a:t>
            </a:r>
            <a:endParaRPr sz="1400"/>
          </a:p>
          <a:p>
            <a:pPr marL="571500" lvl="1" indent="-304165" algn="l" rtl="0">
              <a:spcBef>
                <a:spcPts val="0"/>
              </a:spcBef>
              <a:spcAft>
                <a:spcPts val="0"/>
              </a:spcAft>
              <a:buSzPct val="100000"/>
              <a:buChar char="○"/>
            </a:pPr>
            <a:r>
              <a:rPr lang="en" sz="1400"/>
              <a:t>Michelle Nelson, </a:t>
            </a:r>
            <a:r>
              <a:rPr lang="en" sz="1400" i="1"/>
              <a:t>Asst VP Student Success Services</a:t>
            </a:r>
            <a:r>
              <a:rPr lang="en" sz="1400"/>
              <a:t>		</a:t>
            </a:r>
            <a:endParaRPr sz="1400"/>
          </a:p>
          <a:p>
            <a:pPr marL="571500" lvl="1" indent="-304165" algn="l" rtl="0">
              <a:spcBef>
                <a:spcPts val="0"/>
              </a:spcBef>
              <a:spcAft>
                <a:spcPts val="0"/>
              </a:spcAft>
              <a:buSzPct val="100000"/>
              <a:buChar char="○"/>
            </a:pPr>
            <a:r>
              <a:rPr lang="en" sz="1400"/>
              <a:t>Zena	Williams, </a:t>
            </a:r>
            <a:r>
              <a:rPr lang="en" sz="1400" i="1"/>
              <a:t>Exec Dir of Financial Aid</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9ae1cc8bc9_1_0"/>
          <p:cNvSpPr txBox="1">
            <a:spLocks noGrp="1"/>
          </p:cNvSpPr>
          <p:nvPr>
            <p:ph type="title"/>
          </p:nvPr>
        </p:nvSpPr>
        <p:spPr>
          <a:xfrm>
            <a:off x="729450" y="6328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MI-RAISE Design Lab Cohort</a:t>
            </a:r>
            <a:endParaRPr/>
          </a:p>
        </p:txBody>
      </p:sp>
      <p:sp>
        <p:nvSpPr>
          <p:cNvPr id="167" name="Google Shape;167;g29ae1cc8bc9_1_0"/>
          <p:cNvSpPr txBox="1">
            <a:spLocks noGrp="1"/>
          </p:cNvSpPr>
          <p:nvPr>
            <p:ph type="body" idx="1"/>
          </p:nvPr>
        </p:nvSpPr>
        <p:spPr>
          <a:xfrm>
            <a:off x="729325" y="1469275"/>
            <a:ext cx="3774300" cy="321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b="1"/>
              <a:t>Grand Valley State University</a:t>
            </a:r>
            <a:endParaRPr sz="1700" b="1"/>
          </a:p>
          <a:p>
            <a:pPr marL="228600" lvl="0" indent="-266700" algn="l" rtl="0">
              <a:spcBef>
                <a:spcPts val="0"/>
              </a:spcBef>
              <a:spcAft>
                <a:spcPts val="0"/>
              </a:spcAft>
              <a:buSzPts val="1500"/>
              <a:buChar char="●"/>
            </a:pPr>
            <a:r>
              <a:rPr lang="en" sz="1500" b="1"/>
              <a:t>Lead: </a:t>
            </a:r>
            <a:r>
              <a:rPr lang="en" sz="1500"/>
              <a:t>Kara Van Dam, </a:t>
            </a:r>
            <a:r>
              <a:rPr lang="en" sz="1500" i="1"/>
              <a:t>Vice Provost, Graduate &amp; Lifetime Learning</a:t>
            </a:r>
            <a:endParaRPr sz="1500" i="1"/>
          </a:p>
          <a:p>
            <a:pPr marL="228600" lvl="0" indent="-266700" algn="l" rtl="0">
              <a:spcBef>
                <a:spcPts val="0"/>
              </a:spcBef>
              <a:spcAft>
                <a:spcPts val="0"/>
              </a:spcAft>
              <a:buSzPts val="1500"/>
              <a:buChar char="●"/>
            </a:pPr>
            <a:r>
              <a:rPr lang="en" sz="1500" b="1"/>
              <a:t>Partner(s): </a:t>
            </a:r>
            <a:r>
              <a:rPr lang="en" sz="1500" i="1"/>
              <a:t>(n/a)</a:t>
            </a:r>
            <a:endParaRPr sz="1500" i="1"/>
          </a:p>
          <a:p>
            <a:pPr marL="228600" lvl="0" indent="-266700" algn="l" rtl="0">
              <a:spcBef>
                <a:spcPts val="0"/>
              </a:spcBef>
              <a:spcAft>
                <a:spcPts val="0"/>
              </a:spcAft>
              <a:buSzPts val="1500"/>
              <a:buChar char="●"/>
            </a:pPr>
            <a:r>
              <a:rPr lang="en" sz="1500" b="1"/>
              <a:t>Team:</a:t>
            </a:r>
            <a:endParaRPr sz="1500" b="1"/>
          </a:p>
          <a:p>
            <a:pPr marL="571500" lvl="1" indent="-317500" algn="l" rtl="0">
              <a:spcBef>
                <a:spcPts val="0"/>
              </a:spcBef>
              <a:spcAft>
                <a:spcPts val="0"/>
              </a:spcAft>
              <a:buSzPts val="1400"/>
              <a:buChar char="○"/>
            </a:pPr>
            <a:r>
              <a:rPr lang="en" sz="1400"/>
              <a:t>Kate Vanderkolk, </a:t>
            </a:r>
            <a:r>
              <a:rPr lang="en" sz="1400" i="1"/>
              <a:t>Dir of Prior Learning Assessment and Adult Learning</a:t>
            </a:r>
            <a:r>
              <a:rPr lang="en" sz="1400"/>
              <a:t> </a:t>
            </a:r>
            <a:r>
              <a:rPr lang="en" sz="1400" i="1"/>
              <a:t>Progr</a:t>
            </a:r>
            <a:r>
              <a:rPr lang="en" sz="1400"/>
              <a:t>ams</a:t>
            </a:r>
            <a:endParaRPr sz="1400"/>
          </a:p>
          <a:p>
            <a:pPr marL="571500" lvl="1" indent="-317500" algn="l" rtl="0">
              <a:spcBef>
                <a:spcPts val="0"/>
              </a:spcBef>
              <a:spcAft>
                <a:spcPts val="0"/>
              </a:spcAft>
              <a:buSzPts val="1400"/>
              <a:buChar char="○"/>
            </a:pPr>
            <a:r>
              <a:rPr lang="en" sz="1400"/>
              <a:t>Lucas Treadwell, </a:t>
            </a:r>
            <a:r>
              <a:rPr lang="en" sz="1400" i="1"/>
              <a:t>Dir of Continuing and Workforce Education</a:t>
            </a:r>
            <a:endParaRPr sz="1400"/>
          </a:p>
        </p:txBody>
      </p:sp>
      <p:sp>
        <p:nvSpPr>
          <p:cNvPr id="168" name="Google Shape;168;g29ae1cc8bc9_1_0"/>
          <p:cNvSpPr txBox="1">
            <a:spLocks noGrp="1"/>
          </p:cNvSpPr>
          <p:nvPr>
            <p:ph type="body" idx="1"/>
          </p:nvPr>
        </p:nvSpPr>
        <p:spPr>
          <a:xfrm>
            <a:off x="4844125" y="1469275"/>
            <a:ext cx="3774300" cy="32109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800" b="1"/>
              <a:t>Northern Michigan University</a:t>
            </a:r>
            <a:endParaRPr sz="1800" b="1"/>
          </a:p>
          <a:p>
            <a:pPr marL="228600" lvl="0" indent="-266700" algn="l" rtl="0">
              <a:spcBef>
                <a:spcPts val="0"/>
              </a:spcBef>
              <a:spcAft>
                <a:spcPts val="0"/>
              </a:spcAft>
              <a:buSzPts val="1500"/>
              <a:buChar char="●"/>
            </a:pPr>
            <a:r>
              <a:rPr lang="en" sz="1500" b="1"/>
              <a:t>Lead: </a:t>
            </a:r>
            <a:r>
              <a:rPr lang="en" sz="1500"/>
              <a:t>Steve VandenAvond, </a:t>
            </a:r>
            <a:r>
              <a:rPr lang="en" sz="1500" i="1"/>
              <a:t>Assoc Provost for Extended Learning and Community Engagements</a:t>
            </a:r>
            <a:endParaRPr sz="1500" i="1"/>
          </a:p>
          <a:p>
            <a:pPr marL="228600" lvl="0" indent="-266700" algn="l" rtl="0">
              <a:spcBef>
                <a:spcPts val="0"/>
              </a:spcBef>
              <a:spcAft>
                <a:spcPts val="0"/>
              </a:spcAft>
              <a:buSzPts val="1500"/>
              <a:buChar char="●"/>
            </a:pPr>
            <a:r>
              <a:rPr lang="en" sz="1500" b="1"/>
              <a:t>Partner(s):  </a:t>
            </a:r>
            <a:r>
              <a:rPr lang="en" sz="1500" i="1"/>
              <a:t>(n/a)</a:t>
            </a:r>
            <a:endParaRPr sz="1500" i="1"/>
          </a:p>
          <a:p>
            <a:pPr marL="228600" lvl="0" indent="-266700" algn="l" rtl="0">
              <a:spcBef>
                <a:spcPts val="0"/>
              </a:spcBef>
              <a:spcAft>
                <a:spcPts val="0"/>
              </a:spcAft>
              <a:buSzPts val="1500"/>
              <a:buChar char="●"/>
            </a:pPr>
            <a:r>
              <a:rPr lang="en" sz="1500" b="1"/>
              <a:t>Team:</a:t>
            </a:r>
            <a:endParaRPr sz="1500" b="1"/>
          </a:p>
          <a:p>
            <a:pPr marL="571500" lvl="1" indent="-317500" algn="l" rtl="0">
              <a:spcBef>
                <a:spcPts val="0"/>
              </a:spcBef>
              <a:spcAft>
                <a:spcPts val="0"/>
              </a:spcAft>
              <a:buSzPts val="1400"/>
              <a:buChar char="○"/>
            </a:pPr>
            <a:r>
              <a:rPr lang="en" sz="1400"/>
              <a:t>Brad Hamel, </a:t>
            </a:r>
            <a:r>
              <a:rPr lang="en" sz="1400" i="1"/>
              <a:t>Exec Dir Global Campus</a:t>
            </a:r>
            <a:endParaRPr sz="1400" i="1"/>
          </a:p>
          <a:p>
            <a:pPr marL="571500" lvl="1" indent="-317500" algn="l" rtl="0">
              <a:spcBef>
                <a:spcPts val="0"/>
              </a:spcBef>
              <a:spcAft>
                <a:spcPts val="0"/>
              </a:spcAft>
              <a:buSzPts val="1400"/>
              <a:buChar char="○"/>
            </a:pPr>
            <a:r>
              <a:rPr lang="en" sz="1400"/>
              <a:t>Stephanie	Zadroga-Langlois, </a:t>
            </a:r>
            <a:r>
              <a:rPr lang="en" sz="1400" i="1"/>
              <a:t>Dir, Continuing Education and Workforce Development</a:t>
            </a:r>
            <a:r>
              <a:rPr lang="en" sz="1400"/>
              <a:t>		</a:t>
            </a:r>
            <a:endParaRPr sz="1400"/>
          </a:p>
          <a:p>
            <a:pPr marL="571500" lvl="1" indent="-317500" algn="l" rtl="0">
              <a:spcBef>
                <a:spcPts val="0"/>
              </a:spcBef>
              <a:spcAft>
                <a:spcPts val="0"/>
              </a:spcAft>
              <a:buSzPts val="1400"/>
              <a:buChar char="○"/>
            </a:pPr>
            <a:r>
              <a:rPr lang="en" sz="1400"/>
              <a:t>Carly Harrington, </a:t>
            </a:r>
            <a:r>
              <a:rPr lang="en" sz="1400" i="1"/>
              <a:t>Assoc Dir of Academic Support Services, Global Campus</a:t>
            </a:r>
            <a:endParaRPr sz="1400"/>
          </a:p>
          <a:p>
            <a:pPr marL="571500" lvl="1" indent="-317500" algn="l" rtl="0">
              <a:spcBef>
                <a:spcPts val="0"/>
              </a:spcBef>
              <a:spcAft>
                <a:spcPts val="0"/>
              </a:spcAft>
              <a:buSzPts val="1400"/>
              <a:buChar char="○"/>
            </a:pPr>
            <a:r>
              <a:rPr lang="en" sz="1400"/>
              <a:t>Josh Santiago, </a:t>
            </a:r>
            <a:r>
              <a:rPr lang="en" sz="1400" i="1"/>
              <a:t>Registrar</a:t>
            </a:r>
            <a:endParaRPr sz="1400"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Goal of the MI-RAISE Design Lab </a:t>
            </a:r>
            <a:endParaRPr/>
          </a:p>
        </p:txBody>
      </p:sp>
      <p:sp>
        <p:nvSpPr>
          <p:cNvPr id="174" name="Google Shape;174;p5"/>
          <p:cNvSpPr txBox="1">
            <a:spLocks noGrp="1"/>
          </p:cNvSpPr>
          <p:nvPr>
            <p:ph type="body" idx="1"/>
          </p:nvPr>
        </p:nvSpPr>
        <p:spPr>
          <a:xfrm>
            <a:off x="729450" y="1920050"/>
            <a:ext cx="7688700" cy="2547000"/>
          </a:xfrm>
          <a:prstGeom prst="rect">
            <a:avLst/>
          </a:prstGeom>
          <a:noFill/>
          <a:ln>
            <a:noFill/>
          </a:ln>
        </p:spPr>
        <p:txBody>
          <a:bodyPr spcFirstLastPara="1" wrap="square" lIns="91425" tIns="91425" rIns="91425" bIns="91425" anchor="t" anchorCtr="0">
            <a:normAutofit lnSpcReduction="10000"/>
          </a:bodyPr>
          <a:lstStyle/>
          <a:p>
            <a:pPr marL="457200" lvl="0" indent="-323850" algn="l" rtl="0">
              <a:lnSpc>
                <a:spcPct val="115000"/>
              </a:lnSpc>
              <a:spcBef>
                <a:spcPts val="0"/>
              </a:spcBef>
              <a:spcAft>
                <a:spcPts val="0"/>
              </a:spcAft>
              <a:buSzPts val="1500"/>
              <a:buChar char="●"/>
            </a:pPr>
            <a:r>
              <a:rPr lang="en" sz="1500" b="1"/>
              <a:t>Goal:</a:t>
            </a:r>
            <a:r>
              <a:rPr lang="en" sz="1500"/>
              <a:t> To prepare post-secondary institutions to strategically utilize state grants and other potential funding opportunities.</a:t>
            </a:r>
            <a:endParaRPr sz="1500"/>
          </a:p>
          <a:p>
            <a:pPr marL="457200" lvl="0" indent="-323850" algn="l" rtl="0">
              <a:lnSpc>
                <a:spcPct val="115000"/>
              </a:lnSpc>
              <a:spcBef>
                <a:spcPts val="0"/>
              </a:spcBef>
              <a:spcAft>
                <a:spcPts val="0"/>
              </a:spcAft>
              <a:buSzPts val="1500"/>
              <a:buChar char="●"/>
            </a:pPr>
            <a:r>
              <a:rPr lang="en" sz="1500" b="1"/>
              <a:t>Why?</a:t>
            </a:r>
            <a:endParaRPr sz="1500" b="1"/>
          </a:p>
          <a:p>
            <a:pPr marL="914400" lvl="1" indent="-317500" algn="l" rtl="0">
              <a:lnSpc>
                <a:spcPct val="115000"/>
              </a:lnSpc>
              <a:spcBef>
                <a:spcPts val="0"/>
              </a:spcBef>
              <a:spcAft>
                <a:spcPts val="0"/>
              </a:spcAft>
              <a:buSzPts val="1400"/>
              <a:buChar char="○"/>
            </a:pPr>
            <a:r>
              <a:rPr lang="en" sz="1400"/>
              <a:t>Supporting Michigan’s Sixty by 30 goal by increasing the number of adults obtaining postsecondary credentials. </a:t>
            </a:r>
            <a:endParaRPr sz="1400"/>
          </a:p>
          <a:p>
            <a:pPr marL="914400" lvl="1" indent="-317500" algn="l" rtl="0">
              <a:lnSpc>
                <a:spcPct val="115000"/>
              </a:lnSpc>
              <a:spcBef>
                <a:spcPts val="0"/>
              </a:spcBef>
              <a:spcAft>
                <a:spcPts val="0"/>
              </a:spcAft>
              <a:buSzPts val="1400"/>
              <a:buChar char="○"/>
            </a:pPr>
            <a:r>
              <a:rPr lang="en" sz="1400"/>
              <a:t>Maximize impact of state grants, Center grants, and other funding opportunities.</a:t>
            </a:r>
            <a:endParaRPr sz="1400"/>
          </a:p>
          <a:p>
            <a:pPr marL="914400" lvl="1" indent="-317500" algn="l" rtl="0">
              <a:lnSpc>
                <a:spcPct val="115000"/>
              </a:lnSpc>
              <a:spcBef>
                <a:spcPts val="0"/>
              </a:spcBef>
              <a:spcAft>
                <a:spcPts val="0"/>
              </a:spcAft>
              <a:buSzPts val="1400"/>
              <a:buChar char="○"/>
            </a:pPr>
            <a:r>
              <a:rPr lang="en" sz="1400"/>
              <a:t>Responsive to concerns that institutions are seeking additional design and planning supports.</a:t>
            </a:r>
            <a:endParaRPr sz="1400"/>
          </a:p>
          <a:p>
            <a:pPr marL="914400" lvl="1" indent="-317500" algn="l" rtl="0">
              <a:lnSpc>
                <a:spcPct val="115000"/>
              </a:lnSpc>
              <a:spcBef>
                <a:spcPts val="0"/>
              </a:spcBef>
              <a:spcAft>
                <a:spcPts val="0"/>
              </a:spcAft>
              <a:buSzPts val="1400"/>
              <a:buChar char="○"/>
            </a:pPr>
            <a:r>
              <a:rPr lang="en" sz="1400"/>
              <a:t>Talent is everywhere, Opportunity is not. Let’s create more opportunities.</a:t>
            </a:r>
            <a:endParaRPr sz="1400"/>
          </a:p>
          <a:p>
            <a:pPr marL="457200" lvl="0" indent="-323850" algn="l" rtl="0">
              <a:spcBef>
                <a:spcPts val="0"/>
              </a:spcBef>
              <a:spcAft>
                <a:spcPts val="0"/>
              </a:spcAft>
              <a:buSzPts val="1500"/>
              <a:buChar char="●"/>
            </a:pPr>
            <a:r>
              <a:rPr lang="en" sz="1500" b="1"/>
              <a:t>We’re also committed to learning from and evaluating this process </a:t>
            </a:r>
            <a:endParaRPr sz="1300" b="1"/>
          </a:p>
        </p:txBody>
      </p:sp>
      <p:grpSp>
        <p:nvGrpSpPr>
          <p:cNvPr id="175" name="Google Shape;175;p5"/>
          <p:cNvGrpSpPr/>
          <p:nvPr/>
        </p:nvGrpSpPr>
        <p:grpSpPr>
          <a:xfrm>
            <a:off x="5687825" y="4378113"/>
            <a:ext cx="2347201" cy="457200"/>
            <a:chOff x="730000" y="4469538"/>
            <a:chExt cx="2347201" cy="457200"/>
          </a:xfrm>
        </p:grpSpPr>
        <p:pic>
          <p:nvPicPr>
            <p:cNvPr id="176" name="Google Shape;176;p5"/>
            <p:cNvPicPr preferRelativeResize="0"/>
            <p:nvPr/>
          </p:nvPicPr>
          <p:blipFill rotWithShape="1">
            <a:blip r:embed="rId3">
              <a:alphaModFix/>
            </a:blip>
            <a:srcRect/>
            <a:stretch/>
          </p:blipFill>
          <p:spPr>
            <a:xfrm>
              <a:off x="2505700" y="4469538"/>
              <a:ext cx="571501" cy="457200"/>
            </a:xfrm>
            <a:prstGeom prst="rect">
              <a:avLst/>
            </a:prstGeom>
            <a:noFill/>
            <a:ln>
              <a:noFill/>
            </a:ln>
          </p:spPr>
        </p:pic>
        <p:sp>
          <p:nvSpPr>
            <p:cNvPr id="177" name="Google Shape;177;p5"/>
            <p:cNvSpPr txBox="1"/>
            <p:nvPr/>
          </p:nvSpPr>
          <p:spPr>
            <a:xfrm>
              <a:off x="730000" y="4474509"/>
              <a:ext cx="2095200" cy="44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MI-RAISE Design Lab</a:t>
              </a:r>
              <a:endParaRPr sz="1400" b="0" i="0" u="none" strike="noStrike" cap="none">
                <a:solidFill>
                  <a:srgbClr val="000000"/>
                </a:solidFill>
                <a:latin typeface="Lato"/>
                <a:ea typeface="Lato"/>
                <a:cs typeface="Lato"/>
                <a:sym typeface="La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986f52ae89_0_0"/>
          <p:cNvSpPr txBox="1">
            <a:spLocks noGrp="1"/>
          </p:cNvSpPr>
          <p:nvPr>
            <p:ph type="title"/>
          </p:nvPr>
        </p:nvSpPr>
        <p:spPr>
          <a:xfrm>
            <a:off x="373850" y="6074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Adult Learners </a:t>
            </a:r>
            <a:endParaRPr/>
          </a:p>
        </p:txBody>
      </p:sp>
      <p:sp>
        <p:nvSpPr>
          <p:cNvPr id="183" name="Google Shape;183;g2986f52ae89_0_0"/>
          <p:cNvSpPr txBox="1">
            <a:spLocks noGrp="1"/>
          </p:cNvSpPr>
          <p:nvPr>
            <p:ph type="body" idx="1"/>
          </p:nvPr>
        </p:nvSpPr>
        <p:spPr>
          <a:xfrm>
            <a:off x="373850" y="1142650"/>
            <a:ext cx="4693500" cy="241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a:t>Who do we mean by “adult”? </a:t>
            </a:r>
            <a:r>
              <a:rPr lang="en" sz="1500"/>
              <a:t>Individuals with high school diploma or equivalency and are one year or more removed high school and, for data purposes, usually use 25 and older</a:t>
            </a:r>
            <a:endParaRPr sz="1500"/>
          </a:p>
          <a:p>
            <a:pPr marL="0" lvl="0" indent="0" algn="l" rtl="0">
              <a:lnSpc>
                <a:spcPct val="115000"/>
              </a:lnSpc>
              <a:spcBef>
                <a:spcPts val="0"/>
              </a:spcBef>
              <a:spcAft>
                <a:spcPts val="0"/>
              </a:spcAft>
              <a:buNone/>
            </a:pPr>
            <a:endParaRPr sz="1700"/>
          </a:p>
          <a:p>
            <a:pPr marL="0" lvl="0" indent="0" algn="l" rtl="0">
              <a:lnSpc>
                <a:spcPct val="115000"/>
              </a:lnSpc>
              <a:spcBef>
                <a:spcPts val="0"/>
              </a:spcBef>
              <a:spcAft>
                <a:spcPts val="0"/>
              </a:spcAft>
              <a:buNone/>
            </a:pPr>
            <a:r>
              <a:rPr lang="en" sz="1700" b="1"/>
              <a:t>Why focus on adults? </a:t>
            </a:r>
            <a:endParaRPr sz="1700" b="1"/>
          </a:p>
          <a:p>
            <a:pPr marL="457200" lvl="0" indent="-323850" algn="l" rtl="0">
              <a:lnSpc>
                <a:spcPct val="115000"/>
              </a:lnSpc>
              <a:spcBef>
                <a:spcPts val="0"/>
              </a:spcBef>
              <a:spcAft>
                <a:spcPts val="0"/>
              </a:spcAft>
              <a:buSzPts val="1500"/>
              <a:buChar char="●"/>
            </a:pPr>
            <a:r>
              <a:rPr lang="en" sz="1500"/>
              <a:t>49.5% of MI adults lack a post-secondary credential</a:t>
            </a:r>
            <a:endParaRPr sz="1500"/>
          </a:p>
          <a:p>
            <a:pPr marL="457200" lvl="0" indent="-323850" algn="l" rtl="0">
              <a:lnSpc>
                <a:spcPct val="115000"/>
              </a:lnSpc>
              <a:spcBef>
                <a:spcPts val="0"/>
              </a:spcBef>
              <a:spcAft>
                <a:spcPts val="0"/>
              </a:spcAft>
              <a:buSzPts val="1500"/>
              <a:buChar char="●"/>
            </a:pPr>
            <a:r>
              <a:rPr lang="en" sz="1500"/>
              <a:t>Skilled talent is needed now</a:t>
            </a:r>
            <a:endParaRPr sz="1500"/>
          </a:p>
          <a:p>
            <a:pPr marL="457200" lvl="0" indent="-323850" algn="l" rtl="0">
              <a:lnSpc>
                <a:spcPct val="115000"/>
              </a:lnSpc>
              <a:spcBef>
                <a:spcPts val="0"/>
              </a:spcBef>
              <a:spcAft>
                <a:spcPts val="0"/>
              </a:spcAft>
              <a:buSzPts val="1500"/>
              <a:buChar char="●"/>
            </a:pPr>
            <a:r>
              <a:rPr lang="en" sz="1500"/>
              <a:t>Postsecondary credentials drive economic mobility,  improve individual well-being, and strengthen community prosperity.</a:t>
            </a:r>
            <a:endParaRPr sz="1500"/>
          </a:p>
          <a:p>
            <a:pPr marL="457200" lvl="0" indent="-323850" algn="l" rtl="0">
              <a:lnSpc>
                <a:spcPct val="115000"/>
              </a:lnSpc>
              <a:spcBef>
                <a:spcPts val="0"/>
              </a:spcBef>
              <a:spcAft>
                <a:spcPts val="0"/>
              </a:spcAft>
              <a:buSzPts val="1500"/>
              <a:buChar char="●"/>
            </a:pPr>
            <a:r>
              <a:rPr lang="en" sz="1500"/>
              <a:t>High school graduating class size continues to decline</a:t>
            </a:r>
            <a:endParaRPr sz="1500"/>
          </a:p>
        </p:txBody>
      </p:sp>
      <p:pic>
        <p:nvPicPr>
          <p:cNvPr id="184" name="Google Shape;184;g2986f52ae89_0_0">
            <a:hlinkClick r:id="rId3"/>
          </p:cNvPr>
          <p:cNvPicPr preferRelativeResize="0"/>
          <p:nvPr/>
        </p:nvPicPr>
        <p:blipFill>
          <a:blip r:embed="rId4">
            <a:alphaModFix/>
          </a:blip>
          <a:stretch>
            <a:fillRect/>
          </a:stretch>
        </p:blipFill>
        <p:spPr>
          <a:xfrm>
            <a:off x="5159000" y="2919875"/>
            <a:ext cx="3771851" cy="2065537"/>
          </a:xfrm>
          <a:prstGeom prst="rect">
            <a:avLst/>
          </a:prstGeom>
          <a:noFill/>
          <a:ln>
            <a:noFill/>
          </a:ln>
        </p:spPr>
      </p:pic>
      <p:pic>
        <p:nvPicPr>
          <p:cNvPr id="185" name="Google Shape;185;g2986f52ae89_0_0">
            <a:hlinkClick r:id="rId5"/>
          </p:cNvPr>
          <p:cNvPicPr preferRelativeResize="0"/>
          <p:nvPr/>
        </p:nvPicPr>
        <p:blipFill>
          <a:blip r:embed="rId6">
            <a:alphaModFix/>
          </a:blip>
          <a:stretch>
            <a:fillRect/>
          </a:stretch>
        </p:blipFill>
        <p:spPr>
          <a:xfrm>
            <a:off x="6060000" y="664737"/>
            <a:ext cx="1969880" cy="20496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986f52ae89_0_10"/>
          <p:cNvSpPr txBox="1">
            <a:spLocks noGrp="1"/>
          </p:cNvSpPr>
          <p:nvPr>
            <p:ph type="title"/>
          </p:nvPr>
        </p:nvSpPr>
        <p:spPr>
          <a:xfrm>
            <a:off x="284950" y="5439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MI-RAISE Design Lab Process </a:t>
            </a:r>
            <a:endParaRPr/>
          </a:p>
        </p:txBody>
      </p:sp>
      <p:sp>
        <p:nvSpPr>
          <p:cNvPr id="191" name="Google Shape;191;g2986f52ae89_0_10"/>
          <p:cNvSpPr txBox="1">
            <a:spLocks noGrp="1"/>
          </p:cNvSpPr>
          <p:nvPr>
            <p:ph type="body" idx="1"/>
          </p:nvPr>
        </p:nvSpPr>
        <p:spPr>
          <a:xfrm>
            <a:off x="284950" y="1361850"/>
            <a:ext cx="5099400" cy="33825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None/>
            </a:pPr>
            <a:r>
              <a:rPr lang="en" sz="1500"/>
              <a:t>Data Provided:</a:t>
            </a:r>
            <a:endParaRPr sz="1500"/>
          </a:p>
          <a:p>
            <a:pPr marL="457200" lvl="0" indent="-316706" algn="l" rtl="0">
              <a:lnSpc>
                <a:spcPct val="115000"/>
              </a:lnSpc>
              <a:spcBef>
                <a:spcPts val="0"/>
              </a:spcBef>
              <a:spcAft>
                <a:spcPts val="0"/>
              </a:spcAft>
              <a:buSzPct val="100000"/>
              <a:buChar char="●"/>
            </a:pPr>
            <a:r>
              <a:rPr lang="en" sz="1500"/>
              <a:t>Labor Market Supply-Demand Analysis</a:t>
            </a:r>
            <a:endParaRPr sz="1500"/>
          </a:p>
          <a:p>
            <a:pPr marL="457200" lvl="0" indent="-316706" algn="l" rtl="0">
              <a:lnSpc>
                <a:spcPct val="115000"/>
              </a:lnSpc>
              <a:spcBef>
                <a:spcPts val="0"/>
              </a:spcBef>
              <a:spcAft>
                <a:spcPts val="0"/>
              </a:spcAft>
              <a:buSzPct val="100000"/>
              <a:buChar char="●"/>
            </a:pPr>
            <a:r>
              <a:rPr lang="en" sz="1500"/>
              <a:t>Prospective Learner Data Mining</a:t>
            </a:r>
            <a:endParaRPr sz="1500"/>
          </a:p>
          <a:p>
            <a:pPr marL="457200" lvl="0" indent="0" algn="l" rtl="0">
              <a:lnSpc>
                <a:spcPct val="115000"/>
              </a:lnSpc>
              <a:spcBef>
                <a:spcPts val="0"/>
              </a:spcBef>
              <a:spcAft>
                <a:spcPts val="0"/>
              </a:spcAft>
              <a:buNone/>
            </a:pPr>
            <a:endParaRPr sz="1500"/>
          </a:p>
          <a:p>
            <a:pPr marL="0" lvl="0" indent="0" algn="l" rtl="0">
              <a:lnSpc>
                <a:spcPct val="115000"/>
              </a:lnSpc>
              <a:spcBef>
                <a:spcPts val="1200"/>
              </a:spcBef>
              <a:spcAft>
                <a:spcPts val="0"/>
              </a:spcAft>
              <a:buSzPct val="86666"/>
              <a:buNone/>
            </a:pPr>
            <a:r>
              <a:rPr lang="en" sz="1500"/>
              <a:t>Self-Assessment Process:</a:t>
            </a:r>
            <a:endParaRPr sz="1500"/>
          </a:p>
          <a:p>
            <a:pPr marL="0" lvl="0" indent="0" algn="l" rtl="0">
              <a:lnSpc>
                <a:spcPct val="115000"/>
              </a:lnSpc>
              <a:spcBef>
                <a:spcPts val="1200"/>
              </a:spcBef>
              <a:spcAft>
                <a:spcPts val="0"/>
              </a:spcAft>
              <a:buSzPct val="86666"/>
              <a:buNone/>
            </a:pPr>
            <a:r>
              <a:rPr lang="en" sz="1500"/>
              <a:t>Each team member will complete the self-assessment individually before the reflection session.</a:t>
            </a:r>
            <a:endParaRPr sz="1500"/>
          </a:p>
          <a:p>
            <a:pPr marL="0" lvl="0" indent="0" algn="l" rtl="0">
              <a:lnSpc>
                <a:spcPct val="115000"/>
              </a:lnSpc>
              <a:spcBef>
                <a:spcPts val="1200"/>
              </a:spcBef>
              <a:spcAft>
                <a:spcPts val="0"/>
              </a:spcAft>
              <a:buSzPct val="86666"/>
              <a:buNone/>
            </a:pPr>
            <a:r>
              <a:rPr lang="en" sz="1500"/>
              <a:t>Each institution/partnership will participate in a 60-90 minute reflection session anchored by resources created for the field by ESG. </a:t>
            </a:r>
            <a:endParaRPr sz="1500"/>
          </a:p>
          <a:p>
            <a:pPr marL="0" lvl="0" indent="0" algn="l" rtl="0">
              <a:lnSpc>
                <a:spcPct val="115000"/>
              </a:lnSpc>
              <a:spcBef>
                <a:spcPts val="1200"/>
              </a:spcBef>
              <a:spcAft>
                <a:spcPts val="1200"/>
              </a:spcAft>
              <a:buSzPct val="86666"/>
              <a:buNone/>
            </a:pPr>
            <a:r>
              <a:rPr lang="en" sz="1500"/>
              <a:t>Be on the lookout for an email to schedule your reflection session before December 20</a:t>
            </a:r>
            <a:endParaRPr sz="1500"/>
          </a:p>
        </p:txBody>
      </p:sp>
      <p:pic>
        <p:nvPicPr>
          <p:cNvPr id="192" name="Google Shape;192;g2986f52ae89_0_10">
            <a:hlinkClick r:id="rId3"/>
          </p:cNvPr>
          <p:cNvPicPr preferRelativeResize="0"/>
          <p:nvPr/>
        </p:nvPicPr>
        <p:blipFill>
          <a:blip r:embed="rId4">
            <a:alphaModFix/>
          </a:blip>
          <a:stretch>
            <a:fillRect/>
          </a:stretch>
        </p:blipFill>
        <p:spPr>
          <a:xfrm>
            <a:off x="5755150" y="1079150"/>
            <a:ext cx="2685025" cy="3467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9876637a77_0_12"/>
          <p:cNvSpPr txBox="1">
            <a:spLocks noGrp="1"/>
          </p:cNvSpPr>
          <p:nvPr>
            <p:ph type="title"/>
          </p:nvPr>
        </p:nvSpPr>
        <p:spPr>
          <a:xfrm>
            <a:off x="284950" y="5439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Self-Assessment Preview </a:t>
            </a:r>
            <a:endParaRPr/>
          </a:p>
        </p:txBody>
      </p:sp>
      <p:sp>
        <p:nvSpPr>
          <p:cNvPr id="198" name="Google Shape;198;g29876637a77_0_12"/>
          <p:cNvSpPr txBox="1">
            <a:spLocks noGrp="1"/>
          </p:cNvSpPr>
          <p:nvPr>
            <p:ph type="body" idx="1"/>
          </p:nvPr>
        </p:nvSpPr>
        <p:spPr>
          <a:xfrm>
            <a:off x="284950" y="1361850"/>
            <a:ext cx="6267300" cy="36147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None/>
            </a:pPr>
            <a:r>
              <a:rPr lang="en" sz="1500"/>
              <a:t>Response options</a:t>
            </a:r>
            <a:endParaRPr sz="1500"/>
          </a:p>
          <a:p>
            <a:pPr marL="457200" lvl="0" indent="-309562" algn="l" rtl="0">
              <a:lnSpc>
                <a:spcPct val="115000"/>
              </a:lnSpc>
              <a:spcBef>
                <a:spcPts val="0"/>
              </a:spcBef>
              <a:spcAft>
                <a:spcPts val="0"/>
              </a:spcAft>
              <a:buSzPct val="100000"/>
              <a:buChar char="●"/>
            </a:pPr>
            <a:r>
              <a:rPr lang="en" sz="1500" b="1" i="1"/>
              <a:t>I am not familiar with this topic:</a:t>
            </a:r>
            <a:r>
              <a:rPr lang="en" sz="1500"/>
              <a:t> </a:t>
            </a:r>
            <a:endParaRPr sz="1500"/>
          </a:p>
          <a:p>
            <a:pPr marL="914400" lvl="1" indent="-309562" algn="l" rtl="0">
              <a:lnSpc>
                <a:spcPct val="115000"/>
              </a:lnSpc>
              <a:spcBef>
                <a:spcPts val="0"/>
              </a:spcBef>
              <a:spcAft>
                <a:spcPts val="0"/>
              </a:spcAft>
              <a:buSzPct val="100000"/>
              <a:buChar char="○"/>
            </a:pPr>
            <a:r>
              <a:rPr lang="en" sz="1500"/>
              <a:t>This subject matter is unfamiliar to you, and you are not acquainted with the details necessary to provide a response.</a:t>
            </a:r>
            <a:endParaRPr sz="1500"/>
          </a:p>
          <a:p>
            <a:pPr marL="457200" lvl="0" indent="-309562" algn="l" rtl="0">
              <a:lnSpc>
                <a:spcPct val="115000"/>
              </a:lnSpc>
              <a:spcBef>
                <a:spcPts val="0"/>
              </a:spcBef>
              <a:spcAft>
                <a:spcPts val="0"/>
              </a:spcAft>
              <a:buSzPct val="100000"/>
              <a:buChar char="●"/>
            </a:pPr>
            <a:r>
              <a:rPr lang="en" sz="1500" b="1" i="1"/>
              <a:t>This is not a priority: </a:t>
            </a:r>
            <a:endParaRPr sz="1500" b="1" i="1"/>
          </a:p>
          <a:p>
            <a:pPr marL="914400" lvl="1" indent="-309562" algn="l" rtl="0">
              <a:lnSpc>
                <a:spcPct val="115000"/>
              </a:lnSpc>
              <a:spcBef>
                <a:spcPts val="0"/>
              </a:spcBef>
              <a:spcAft>
                <a:spcPts val="0"/>
              </a:spcAft>
              <a:buSzPct val="100000"/>
              <a:buChar char="○"/>
            </a:pPr>
            <a:r>
              <a:rPr lang="en" sz="1500"/>
              <a:t>This action is not being implemented at the institutional level and there is little interest in doing so.</a:t>
            </a:r>
            <a:endParaRPr sz="1500"/>
          </a:p>
          <a:p>
            <a:pPr marL="457200" lvl="0" indent="-309562" algn="l" rtl="0">
              <a:lnSpc>
                <a:spcPct val="115000"/>
              </a:lnSpc>
              <a:spcBef>
                <a:spcPts val="0"/>
              </a:spcBef>
              <a:spcAft>
                <a:spcPts val="0"/>
              </a:spcAft>
              <a:buSzPct val="100000"/>
              <a:buChar char="●"/>
            </a:pPr>
            <a:r>
              <a:rPr lang="en" sz="1500" b="1" i="1"/>
              <a:t>This is not yet a priority and is worth considering: </a:t>
            </a:r>
            <a:endParaRPr sz="1500" b="1" i="1"/>
          </a:p>
          <a:p>
            <a:pPr marL="914400" lvl="1" indent="-309562" algn="l" rtl="0">
              <a:lnSpc>
                <a:spcPct val="115000"/>
              </a:lnSpc>
              <a:spcBef>
                <a:spcPts val="0"/>
              </a:spcBef>
              <a:spcAft>
                <a:spcPts val="0"/>
              </a:spcAft>
              <a:buSzPct val="100000"/>
              <a:buChar char="○"/>
            </a:pPr>
            <a:r>
              <a:rPr lang="en" sz="1500"/>
              <a:t>This action is not being implemented, but may be in the future.</a:t>
            </a:r>
            <a:endParaRPr sz="1500"/>
          </a:p>
          <a:p>
            <a:pPr marL="457200" lvl="0" indent="-309562" algn="l" rtl="0">
              <a:lnSpc>
                <a:spcPct val="115000"/>
              </a:lnSpc>
              <a:spcBef>
                <a:spcPts val="0"/>
              </a:spcBef>
              <a:spcAft>
                <a:spcPts val="0"/>
              </a:spcAft>
              <a:buSzPct val="100000"/>
              <a:buChar char="●"/>
            </a:pPr>
            <a:r>
              <a:rPr lang="en" sz="1500" b="1" i="1"/>
              <a:t>This is a priority and we plan to implement it:</a:t>
            </a:r>
            <a:endParaRPr sz="1500" b="1" i="1"/>
          </a:p>
          <a:p>
            <a:pPr marL="914400" lvl="1" indent="-309562" algn="l" rtl="0">
              <a:lnSpc>
                <a:spcPct val="115000"/>
              </a:lnSpc>
              <a:spcBef>
                <a:spcPts val="0"/>
              </a:spcBef>
              <a:spcAft>
                <a:spcPts val="0"/>
              </a:spcAft>
              <a:buSzPct val="100000"/>
              <a:buChar char="○"/>
            </a:pPr>
            <a:r>
              <a:rPr lang="en" sz="1500"/>
              <a:t>Our institution is engaging in planning to effectively implement this strategy.</a:t>
            </a:r>
            <a:endParaRPr sz="1500"/>
          </a:p>
          <a:p>
            <a:pPr marL="457200" lvl="0" indent="-309562" algn="l" rtl="0">
              <a:lnSpc>
                <a:spcPct val="115000"/>
              </a:lnSpc>
              <a:spcBef>
                <a:spcPts val="0"/>
              </a:spcBef>
              <a:spcAft>
                <a:spcPts val="0"/>
              </a:spcAft>
              <a:buSzPct val="100000"/>
              <a:buChar char="●"/>
            </a:pPr>
            <a:r>
              <a:rPr lang="en" sz="1500" b="1" i="1"/>
              <a:t>This is a priority with work underway, but not at scale: </a:t>
            </a:r>
            <a:endParaRPr sz="1500" b="1" i="1"/>
          </a:p>
          <a:p>
            <a:pPr marL="914400" lvl="1" indent="-309562" algn="l" rtl="0">
              <a:lnSpc>
                <a:spcPct val="115000"/>
              </a:lnSpc>
              <a:spcBef>
                <a:spcPts val="0"/>
              </a:spcBef>
              <a:spcAft>
                <a:spcPts val="0"/>
              </a:spcAft>
              <a:buSzPct val="100000"/>
              <a:buChar char="○"/>
            </a:pPr>
            <a:r>
              <a:rPr lang="en" sz="1500"/>
              <a:t>This action is being implemented, but not to all learners who would benefit from it.</a:t>
            </a:r>
            <a:endParaRPr sz="1500"/>
          </a:p>
          <a:p>
            <a:pPr marL="457200" lvl="0" indent="-309562" algn="l" rtl="0">
              <a:lnSpc>
                <a:spcPct val="115000"/>
              </a:lnSpc>
              <a:spcBef>
                <a:spcPts val="0"/>
              </a:spcBef>
              <a:spcAft>
                <a:spcPts val="0"/>
              </a:spcAft>
              <a:buSzPct val="100000"/>
              <a:buChar char="●"/>
            </a:pPr>
            <a:r>
              <a:rPr lang="en" sz="1500" b="1" i="1"/>
              <a:t>This is a priority and is implemented at scale:</a:t>
            </a:r>
            <a:endParaRPr sz="1500" b="1" i="1"/>
          </a:p>
          <a:p>
            <a:pPr marL="914400" lvl="1" indent="-309562" algn="l" rtl="0">
              <a:lnSpc>
                <a:spcPct val="115000"/>
              </a:lnSpc>
              <a:spcBef>
                <a:spcPts val="0"/>
              </a:spcBef>
              <a:spcAft>
                <a:spcPts val="0"/>
              </a:spcAft>
              <a:buSzPct val="100000"/>
              <a:buChar char="○"/>
            </a:pPr>
            <a:r>
              <a:rPr lang="en" sz="1500"/>
              <a:t>This action is being effectively applied to all learners who would benefit from it.</a:t>
            </a:r>
            <a:endParaRPr sz="1500"/>
          </a:p>
        </p:txBody>
      </p:sp>
      <p:pic>
        <p:nvPicPr>
          <p:cNvPr id="199" name="Google Shape;199;g29876637a77_0_12"/>
          <p:cNvPicPr preferRelativeResize="0"/>
          <p:nvPr/>
        </p:nvPicPr>
        <p:blipFill>
          <a:blip r:embed="rId3">
            <a:alphaModFix/>
          </a:blip>
          <a:stretch>
            <a:fillRect/>
          </a:stretch>
        </p:blipFill>
        <p:spPr>
          <a:xfrm>
            <a:off x="6657100" y="1551800"/>
            <a:ext cx="1939175" cy="2516715"/>
          </a:xfrm>
          <a:prstGeom prst="rect">
            <a:avLst/>
          </a:prstGeom>
          <a:noFill/>
          <a:ln>
            <a:noFill/>
          </a:ln>
        </p:spPr>
      </p:pic>
      <p:sp>
        <p:nvSpPr>
          <p:cNvPr id="200" name="Google Shape;200;g29876637a77_0_12"/>
          <p:cNvSpPr txBox="1"/>
          <p:nvPr/>
        </p:nvSpPr>
        <p:spPr>
          <a:xfrm>
            <a:off x="6654125" y="4235275"/>
            <a:ext cx="1939200" cy="2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u="sng">
                <a:solidFill>
                  <a:schemeClr val="hlink"/>
                </a:solidFill>
                <a:latin typeface="Lato"/>
                <a:ea typeface="Lato"/>
                <a:cs typeface="Lato"/>
                <a:sym typeface="Lato"/>
                <a:hlinkClick r:id="rId4"/>
              </a:rPr>
              <a:t>Self-Assessment</a:t>
            </a:r>
            <a:endParaRPr sz="1900">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9876637a77_0_32"/>
          <p:cNvSpPr txBox="1">
            <a:spLocks noGrp="1"/>
          </p:cNvSpPr>
          <p:nvPr>
            <p:ph type="title"/>
          </p:nvPr>
        </p:nvSpPr>
        <p:spPr>
          <a:xfrm>
            <a:off x="321000" y="540825"/>
            <a:ext cx="8502000" cy="535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sz="2240"/>
              <a:t>MI-RAISE Design Lab Process: December - March Workshops</a:t>
            </a:r>
            <a:endParaRPr sz="2240"/>
          </a:p>
        </p:txBody>
      </p:sp>
      <p:sp>
        <p:nvSpPr>
          <p:cNvPr id="206" name="Google Shape;206;g29876637a77_0_32"/>
          <p:cNvSpPr txBox="1">
            <a:spLocks noGrp="1"/>
          </p:cNvSpPr>
          <p:nvPr>
            <p:ph type="body" idx="1"/>
          </p:nvPr>
        </p:nvSpPr>
        <p:spPr>
          <a:xfrm>
            <a:off x="709800" y="1317325"/>
            <a:ext cx="7296300" cy="375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300"/>
              <a:buNone/>
            </a:pPr>
            <a:r>
              <a:rPr lang="en" sz="1800" b="1"/>
              <a:t>Education Strategy Group</a:t>
            </a:r>
            <a:r>
              <a:rPr lang="en" sz="1800"/>
              <a:t> and </a:t>
            </a:r>
            <a:r>
              <a:rPr lang="en" sz="1800" b="1"/>
              <a:t>CollegeAPP</a:t>
            </a:r>
            <a:r>
              <a:rPr lang="en" sz="1800"/>
              <a:t> will provide content workshops to help institutions understand who adult learners are, how to identify/recruit them, and what are best practices to support them: </a:t>
            </a:r>
            <a:endParaRPr sz="1800"/>
          </a:p>
          <a:p>
            <a:pPr marL="0" lvl="0" indent="0" algn="l" rtl="0">
              <a:lnSpc>
                <a:spcPct val="115000"/>
              </a:lnSpc>
              <a:spcBef>
                <a:spcPts val="1200"/>
              </a:spcBef>
              <a:spcAft>
                <a:spcPts val="0"/>
              </a:spcAft>
              <a:buSzPts val="1300"/>
              <a:buNone/>
            </a:pPr>
            <a:r>
              <a:rPr lang="en" sz="1800" b="1"/>
              <a:t>December</a:t>
            </a:r>
            <a:r>
              <a:rPr lang="en" sz="1800"/>
              <a:t> - Understanding and Supporting Adult Learners </a:t>
            </a:r>
            <a:endParaRPr sz="1800"/>
          </a:p>
          <a:p>
            <a:pPr marL="0" lvl="0" indent="0" algn="l" rtl="0">
              <a:lnSpc>
                <a:spcPct val="115000"/>
              </a:lnSpc>
              <a:spcBef>
                <a:spcPts val="1200"/>
              </a:spcBef>
              <a:spcAft>
                <a:spcPts val="0"/>
              </a:spcAft>
              <a:buSzPts val="1300"/>
              <a:buNone/>
            </a:pPr>
            <a:r>
              <a:rPr lang="en" sz="1800" b="1"/>
              <a:t>January</a:t>
            </a:r>
            <a:r>
              <a:rPr lang="en" sz="1800"/>
              <a:t> - Recruiting Adult Learners</a:t>
            </a:r>
            <a:endParaRPr sz="1800"/>
          </a:p>
          <a:p>
            <a:pPr marL="0" lvl="0" indent="0" algn="l" rtl="0">
              <a:lnSpc>
                <a:spcPct val="115000"/>
              </a:lnSpc>
              <a:spcBef>
                <a:spcPts val="1200"/>
              </a:spcBef>
              <a:spcAft>
                <a:spcPts val="0"/>
              </a:spcAft>
              <a:buSzPts val="1300"/>
              <a:buNone/>
            </a:pPr>
            <a:r>
              <a:rPr lang="en" sz="1800" b="1"/>
              <a:t>February</a:t>
            </a:r>
            <a:r>
              <a:rPr lang="en" sz="1800"/>
              <a:t> - Seamless Pathways that Accelerate   </a:t>
            </a:r>
            <a:endParaRPr sz="1800"/>
          </a:p>
          <a:p>
            <a:pPr marL="0" lvl="0" indent="0" algn="l" rtl="0">
              <a:lnSpc>
                <a:spcPct val="115000"/>
              </a:lnSpc>
              <a:spcBef>
                <a:spcPts val="1200"/>
              </a:spcBef>
              <a:spcAft>
                <a:spcPts val="1200"/>
              </a:spcAft>
              <a:buSzPts val="1300"/>
              <a:buNone/>
            </a:pPr>
            <a:r>
              <a:rPr lang="en" sz="1800" b="1"/>
              <a:t>March </a:t>
            </a:r>
            <a:r>
              <a:rPr lang="en" sz="1800"/>
              <a:t>- Holistic Supports</a:t>
            </a:r>
            <a:endParaRPr sz="1800"/>
          </a:p>
        </p:txBody>
      </p:sp>
      <p:grpSp>
        <p:nvGrpSpPr>
          <p:cNvPr id="207" name="Google Shape;207;g29876637a77_0_32"/>
          <p:cNvGrpSpPr/>
          <p:nvPr/>
        </p:nvGrpSpPr>
        <p:grpSpPr>
          <a:xfrm>
            <a:off x="6388950" y="4517813"/>
            <a:ext cx="2347201" cy="457200"/>
            <a:chOff x="730000" y="4469538"/>
            <a:chExt cx="2347201" cy="457200"/>
          </a:xfrm>
        </p:grpSpPr>
        <p:pic>
          <p:nvPicPr>
            <p:cNvPr id="208" name="Google Shape;208;g29876637a77_0_32"/>
            <p:cNvPicPr preferRelativeResize="0"/>
            <p:nvPr/>
          </p:nvPicPr>
          <p:blipFill rotWithShape="1">
            <a:blip r:embed="rId3">
              <a:alphaModFix/>
            </a:blip>
            <a:srcRect/>
            <a:stretch/>
          </p:blipFill>
          <p:spPr>
            <a:xfrm>
              <a:off x="2505700" y="4469538"/>
              <a:ext cx="571501" cy="457200"/>
            </a:xfrm>
            <a:prstGeom prst="rect">
              <a:avLst/>
            </a:prstGeom>
            <a:noFill/>
            <a:ln>
              <a:noFill/>
            </a:ln>
          </p:spPr>
        </p:pic>
        <p:sp>
          <p:nvSpPr>
            <p:cNvPr id="209" name="Google Shape;209;g29876637a77_0_32"/>
            <p:cNvSpPr txBox="1"/>
            <p:nvPr/>
          </p:nvSpPr>
          <p:spPr>
            <a:xfrm>
              <a:off x="730000" y="4474509"/>
              <a:ext cx="2095200" cy="44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MI-RAISE Design Lab</a:t>
              </a:r>
              <a:endParaRPr sz="1400" b="0" i="0" u="none" strike="noStrike" cap="none">
                <a:solidFill>
                  <a:srgbClr val="000000"/>
                </a:solidFill>
                <a:latin typeface="Lato"/>
                <a:ea typeface="Lato"/>
                <a:cs typeface="Lato"/>
                <a:sym typeface="La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6"/>
          <p:cNvSpPr txBox="1">
            <a:spLocks noGrp="1"/>
          </p:cNvSpPr>
          <p:nvPr>
            <p:ph type="title"/>
          </p:nvPr>
        </p:nvSpPr>
        <p:spPr>
          <a:xfrm>
            <a:off x="321000" y="540825"/>
            <a:ext cx="85020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MI-RAISE Design Lab Process: January - May Design Sprint</a:t>
            </a:r>
            <a:endParaRPr/>
          </a:p>
        </p:txBody>
      </p:sp>
      <p:sp>
        <p:nvSpPr>
          <p:cNvPr id="215" name="Google Shape;215;p6"/>
          <p:cNvSpPr txBox="1">
            <a:spLocks noGrp="1"/>
          </p:cNvSpPr>
          <p:nvPr>
            <p:ph type="body" idx="1"/>
          </p:nvPr>
        </p:nvSpPr>
        <p:spPr>
          <a:xfrm>
            <a:off x="709800" y="1317325"/>
            <a:ext cx="7296300" cy="375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300"/>
              <a:buNone/>
            </a:pPr>
            <a:r>
              <a:rPr lang="en" sz="1800" b="1"/>
              <a:t>Sova</a:t>
            </a:r>
            <a:r>
              <a:rPr lang="en" sz="1800"/>
              <a:t> will provide tailored support to help each participating institution partnership take the steps necessary to create strong, fundable proposals: </a:t>
            </a:r>
            <a:endParaRPr sz="1800"/>
          </a:p>
          <a:p>
            <a:pPr marL="0" lvl="0" indent="0" algn="l" rtl="0">
              <a:lnSpc>
                <a:spcPct val="115000"/>
              </a:lnSpc>
              <a:spcBef>
                <a:spcPts val="1200"/>
              </a:spcBef>
              <a:spcAft>
                <a:spcPts val="0"/>
              </a:spcAft>
              <a:buSzPts val="1300"/>
              <a:buNone/>
            </a:pPr>
            <a:r>
              <a:rPr lang="en" sz="1800" b="1"/>
              <a:t>January</a:t>
            </a:r>
            <a:r>
              <a:rPr lang="en" sz="1800"/>
              <a:t> - Data Sensemaking &amp; Asset Mapping </a:t>
            </a:r>
            <a:endParaRPr sz="1800"/>
          </a:p>
          <a:p>
            <a:pPr marL="0" lvl="0" indent="0" algn="l" rtl="0">
              <a:lnSpc>
                <a:spcPct val="115000"/>
              </a:lnSpc>
              <a:spcBef>
                <a:spcPts val="1200"/>
              </a:spcBef>
              <a:spcAft>
                <a:spcPts val="0"/>
              </a:spcAft>
              <a:buSzPts val="1300"/>
              <a:buNone/>
            </a:pPr>
            <a:r>
              <a:rPr lang="en" sz="1800" b="1"/>
              <a:t>February</a:t>
            </a:r>
            <a:r>
              <a:rPr lang="en" sz="1800"/>
              <a:t> - Prioritization &amp; Partnerships </a:t>
            </a:r>
            <a:endParaRPr sz="1800"/>
          </a:p>
          <a:p>
            <a:pPr marL="0" lvl="0" indent="0" algn="l" rtl="0">
              <a:lnSpc>
                <a:spcPct val="115000"/>
              </a:lnSpc>
              <a:spcBef>
                <a:spcPts val="1200"/>
              </a:spcBef>
              <a:spcAft>
                <a:spcPts val="0"/>
              </a:spcAft>
              <a:buSzPts val="1300"/>
              <a:buNone/>
            </a:pPr>
            <a:r>
              <a:rPr lang="en" sz="1800" b="1"/>
              <a:t>March</a:t>
            </a:r>
            <a:r>
              <a:rPr lang="en" sz="1800"/>
              <a:t> - Theory of Change &amp; Action  </a:t>
            </a:r>
            <a:endParaRPr sz="1800"/>
          </a:p>
          <a:p>
            <a:pPr marL="0" lvl="0" indent="0" algn="l" rtl="0">
              <a:lnSpc>
                <a:spcPct val="115000"/>
              </a:lnSpc>
              <a:spcBef>
                <a:spcPts val="1200"/>
              </a:spcBef>
              <a:spcAft>
                <a:spcPts val="0"/>
              </a:spcAft>
              <a:buSzPts val="1300"/>
              <a:buNone/>
            </a:pPr>
            <a:r>
              <a:rPr lang="en" sz="1800" b="1"/>
              <a:t>April </a:t>
            </a:r>
            <a:r>
              <a:rPr lang="en" sz="1800"/>
              <a:t>- Milestones &amp; Metrics, Implementation Planning</a:t>
            </a:r>
            <a:endParaRPr sz="1800"/>
          </a:p>
          <a:p>
            <a:pPr marL="0" lvl="0" indent="0" algn="l" rtl="0">
              <a:lnSpc>
                <a:spcPct val="115000"/>
              </a:lnSpc>
              <a:spcBef>
                <a:spcPts val="1200"/>
              </a:spcBef>
              <a:spcAft>
                <a:spcPts val="1200"/>
              </a:spcAft>
              <a:buSzPts val="1300"/>
              <a:buNone/>
            </a:pPr>
            <a:r>
              <a:rPr lang="en" sz="1800" b="1"/>
              <a:t>May </a:t>
            </a:r>
            <a:r>
              <a:rPr lang="en" sz="1800"/>
              <a:t>- Innovation Investment Award Proposals Due Early May </a:t>
            </a:r>
            <a:endParaRPr sz="1800"/>
          </a:p>
        </p:txBody>
      </p:sp>
      <p:grpSp>
        <p:nvGrpSpPr>
          <p:cNvPr id="216" name="Google Shape;216;p6"/>
          <p:cNvGrpSpPr/>
          <p:nvPr/>
        </p:nvGrpSpPr>
        <p:grpSpPr>
          <a:xfrm>
            <a:off x="6514950" y="4619413"/>
            <a:ext cx="2308051" cy="457200"/>
            <a:chOff x="856000" y="4469538"/>
            <a:chExt cx="2308051" cy="457200"/>
          </a:xfrm>
        </p:grpSpPr>
        <p:pic>
          <p:nvPicPr>
            <p:cNvPr id="217" name="Google Shape;217;p6"/>
            <p:cNvPicPr preferRelativeResize="0"/>
            <p:nvPr/>
          </p:nvPicPr>
          <p:blipFill rotWithShape="1">
            <a:blip r:embed="rId3">
              <a:alphaModFix/>
            </a:blip>
            <a:srcRect/>
            <a:stretch/>
          </p:blipFill>
          <p:spPr>
            <a:xfrm>
              <a:off x="2592550" y="4469538"/>
              <a:ext cx="571501" cy="457200"/>
            </a:xfrm>
            <a:prstGeom prst="rect">
              <a:avLst/>
            </a:prstGeom>
            <a:noFill/>
            <a:ln>
              <a:noFill/>
            </a:ln>
          </p:spPr>
        </p:pic>
        <p:sp>
          <p:nvSpPr>
            <p:cNvPr id="218" name="Google Shape;218;p6"/>
            <p:cNvSpPr txBox="1"/>
            <p:nvPr/>
          </p:nvSpPr>
          <p:spPr>
            <a:xfrm>
              <a:off x="856000" y="4474509"/>
              <a:ext cx="2095200" cy="44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MI-RAISE Design Lab</a:t>
              </a:r>
              <a:endParaRPr sz="1400" b="0" i="0" u="none" strike="noStrike" cap="none">
                <a:solidFill>
                  <a:srgbClr val="000000"/>
                </a:solidFill>
                <a:latin typeface="Lato"/>
                <a:ea typeface="Lato"/>
                <a:cs typeface="Lato"/>
                <a:sym typeface="La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
          <p:cNvSpPr txBox="1">
            <a:spLocks noGrp="1"/>
          </p:cNvSpPr>
          <p:nvPr>
            <p:ph type="title"/>
          </p:nvPr>
        </p:nvSpPr>
        <p:spPr>
          <a:xfrm>
            <a:off x="729450" y="1318650"/>
            <a:ext cx="8057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Networked Learning Opportunities - Save the Dates! </a:t>
            </a:r>
            <a:endParaRPr/>
          </a:p>
        </p:txBody>
      </p:sp>
      <p:sp>
        <p:nvSpPr>
          <p:cNvPr id="224" name="Google Shape;224;p7"/>
          <p:cNvSpPr txBox="1">
            <a:spLocks noGrp="1"/>
          </p:cNvSpPr>
          <p:nvPr>
            <p:ph type="body" idx="1"/>
          </p:nvPr>
        </p:nvSpPr>
        <p:spPr>
          <a:xfrm>
            <a:off x="612150" y="1777650"/>
            <a:ext cx="8249400" cy="24198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endParaRPr sz="1700"/>
          </a:p>
          <a:p>
            <a:pPr marL="457200" lvl="0" indent="-336550" algn="l" rtl="0">
              <a:lnSpc>
                <a:spcPct val="95000"/>
              </a:lnSpc>
              <a:spcBef>
                <a:spcPts val="0"/>
              </a:spcBef>
              <a:spcAft>
                <a:spcPts val="0"/>
              </a:spcAft>
              <a:buSzPts val="1700"/>
              <a:buChar char="●"/>
            </a:pPr>
            <a:r>
              <a:rPr lang="en" sz="1700" b="1"/>
              <a:t>Virtual Convening:</a:t>
            </a:r>
            <a:r>
              <a:rPr lang="en" sz="1700"/>
              <a:t>   December 12, 2023 10am ET</a:t>
            </a:r>
            <a:endParaRPr sz="1700"/>
          </a:p>
          <a:p>
            <a:pPr marL="457200" lvl="0" indent="-336550" algn="l" rtl="0">
              <a:lnSpc>
                <a:spcPct val="95000"/>
              </a:lnSpc>
              <a:spcBef>
                <a:spcPts val="0"/>
              </a:spcBef>
              <a:spcAft>
                <a:spcPts val="0"/>
              </a:spcAft>
              <a:buSzPts val="1700"/>
              <a:buChar char="●"/>
            </a:pPr>
            <a:r>
              <a:rPr lang="en" sz="1700" b="1"/>
              <a:t>In-person Convening:   </a:t>
            </a:r>
            <a:r>
              <a:rPr lang="en" sz="1700"/>
              <a:t>Mid-January,  2024 (Date/Location TBA)</a:t>
            </a:r>
            <a:endParaRPr sz="1700"/>
          </a:p>
          <a:p>
            <a:pPr marL="457200" lvl="0" indent="-336550" algn="l" rtl="0">
              <a:lnSpc>
                <a:spcPct val="95000"/>
              </a:lnSpc>
              <a:spcBef>
                <a:spcPts val="0"/>
              </a:spcBef>
              <a:spcAft>
                <a:spcPts val="0"/>
              </a:spcAft>
              <a:buSzPts val="1700"/>
              <a:buChar char="●"/>
            </a:pPr>
            <a:r>
              <a:rPr lang="en" sz="1700" b="1"/>
              <a:t>Virtual Convening:   </a:t>
            </a:r>
            <a:r>
              <a:rPr lang="en" sz="1700"/>
              <a:t>Mid-February, 2024</a:t>
            </a:r>
            <a:endParaRPr sz="1700"/>
          </a:p>
          <a:p>
            <a:pPr marL="457200" lvl="0" indent="-336550" algn="l" rtl="0">
              <a:lnSpc>
                <a:spcPct val="95000"/>
              </a:lnSpc>
              <a:spcBef>
                <a:spcPts val="0"/>
              </a:spcBef>
              <a:spcAft>
                <a:spcPts val="0"/>
              </a:spcAft>
              <a:buSzPts val="1700"/>
              <a:buChar char="●"/>
            </a:pPr>
            <a:r>
              <a:rPr lang="en" sz="1700" b="1"/>
              <a:t>In-person Convening:   </a:t>
            </a:r>
            <a:r>
              <a:rPr lang="en" sz="1700"/>
              <a:t>Mid-March, 2024</a:t>
            </a:r>
            <a:endParaRPr sz="1700"/>
          </a:p>
          <a:p>
            <a:pPr marL="457200" lvl="0" indent="-336550" algn="l" rtl="0">
              <a:lnSpc>
                <a:spcPct val="95000"/>
              </a:lnSpc>
              <a:spcBef>
                <a:spcPts val="0"/>
              </a:spcBef>
              <a:spcAft>
                <a:spcPts val="0"/>
              </a:spcAft>
              <a:buSzPts val="1700"/>
              <a:buChar char="●"/>
            </a:pPr>
            <a:r>
              <a:rPr lang="en" sz="1700" b="1"/>
              <a:t>IIA Proposals Due:   </a:t>
            </a:r>
            <a:r>
              <a:rPr lang="en" sz="1700"/>
              <a:t>May 2024</a:t>
            </a:r>
            <a:endParaRPr sz="1700"/>
          </a:p>
          <a:p>
            <a:pPr marL="0" lvl="0" indent="0" algn="l" rtl="0">
              <a:lnSpc>
                <a:spcPct val="95000"/>
              </a:lnSpc>
              <a:spcBef>
                <a:spcPts val="0"/>
              </a:spcBef>
              <a:spcAft>
                <a:spcPts val="0"/>
              </a:spcAft>
              <a:buNone/>
            </a:pPr>
            <a:endParaRPr sz="1700" b="1"/>
          </a:p>
          <a:p>
            <a:pPr marL="0" lvl="0" indent="0" algn="l" rtl="0">
              <a:lnSpc>
                <a:spcPct val="95000"/>
              </a:lnSpc>
              <a:spcBef>
                <a:spcPts val="0"/>
              </a:spcBef>
              <a:spcAft>
                <a:spcPts val="0"/>
              </a:spcAft>
              <a:buNone/>
            </a:pPr>
            <a:r>
              <a:rPr lang="en" sz="1700"/>
              <a:t>Innovation Investment Awards (IIA) </a:t>
            </a:r>
            <a:r>
              <a:rPr lang="en" sz="1700" b="1"/>
              <a:t>RFP released in March</a:t>
            </a:r>
            <a:r>
              <a:rPr lang="en" sz="1700"/>
              <a:t>, </a:t>
            </a:r>
            <a:r>
              <a:rPr lang="en" sz="1700" b="1"/>
              <a:t>proposals due in May</a:t>
            </a:r>
            <a:endParaRPr sz="1700" b="1"/>
          </a:p>
          <a:p>
            <a:pPr marL="0" lvl="0" indent="0" algn="l" rtl="0">
              <a:lnSpc>
                <a:spcPct val="95000"/>
              </a:lnSpc>
              <a:spcBef>
                <a:spcPts val="0"/>
              </a:spcBef>
              <a:spcAft>
                <a:spcPts val="0"/>
              </a:spcAft>
              <a:buNone/>
            </a:pPr>
            <a:endParaRPr sz="1700" b="1"/>
          </a:p>
          <a:p>
            <a:pPr marL="0" lvl="0" indent="0" algn="l" rtl="0">
              <a:lnSpc>
                <a:spcPct val="95000"/>
              </a:lnSpc>
              <a:spcBef>
                <a:spcPts val="0"/>
              </a:spcBef>
              <a:spcAft>
                <a:spcPts val="0"/>
              </a:spcAft>
              <a:buNone/>
            </a:pPr>
            <a:r>
              <a:rPr lang="en" sz="1700"/>
              <a:t>Additional supports available May-September 2024</a:t>
            </a:r>
            <a:endParaRPr sz="1700"/>
          </a:p>
        </p:txBody>
      </p:sp>
      <p:grpSp>
        <p:nvGrpSpPr>
          <p:cNvPr id="225" name="Google Shape;225;p7"/>
          <p:cNvGrpSpPr/>
          <p:nvPr/>
        </p:nvGrpSpPr>
        <p:grpSpPr>
          <a:xfrm>
            <a:off x="5687825" y="4378113"/>
            <a:ext cx="2347201" cy="457200"/>
            <a:chOff x="730000" y="4469538"/>
            <a:chExt cx="2347201" cy="457200"/>
          </a:xfrm>
        </p:grpSpPr>
        <p:pic>
          <p:nvPicPr>
            <p:cNvPr id="226" name="Google Shape;226;p7"/>
            <p:cNvPicPr preferRelativeResize="0"/>
            <p:nvPr/>
          </p:nvPicPr>
          <p:blipFill rotWithShape="1">
            <a:blip r:embed="rId3">
              <a:alphaModFix/>
            </a:blip>
            <a:srcRect/>
            <a:stretch/>
          </p:blipFill>
          <p:spPr>
            <a:xfrm>
              <a:off x="2505700" y="4469538"/>
              <a:ext cx="571501" cy="457200"/>
            </a:xfrm>
            <a:prstGeom prst="rect">
              <a:avLst/>
            </a:prstGeom>
            <a:noFill/>
            <a:ln>
              <a:noFill/>
            </a:ln>
          </p:spPr>
        </p:pic>
        <p:sp>
          <p:nvSpPr>
            <p:cNvPr id="227" name="Google Shape;227;p7"/>
            <p:cNvSpPr txBox="1"/>
            <p:nvPr/>
          </p:nvSpPr>
          <p:spPr>
            <a:xfrm>
              <a:off x="730000" y="4474509"/>
              <a:ext cx="2095200" cy="44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MI-RAISE Design Lab</a:t>
              </a:r>
              <a:endParaRPr sz="1400" b="0" i="0" u="none" strike="noStrike" cap="none">
                <a:solidFill>
                  <a:srgbClr val="000000"/>
                </a:solidFill>
                <a:latin typeface="Lato"/>
                <a:ea typeface="Lato"/>
                <a:cs typeface="Lato"/>
                <a:sym typeface="La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986f52ae89_0_22"/>
          <p:cNvSpPr txBox="1">
            <a:spLocks noGrp="1"/>
          </p:cNvSpPr>
          <p:nvPr>
            <p:ph type="title"/>
          </p:nvPr>
        </p:nvSpPr>
        <p:spPr>
          <a:xfrm>
            <a:off x="729450" y="1318650"/>
            <a:ext cx="8057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Next Steps</a:t>
            </a:r>
            <a:endParaRPr/>
          </a:p>
        </p:txBody>
      </p:sp>
      <p:sp>
        <p:nvSpPr>
          <p:cNvPr id="233" name="Google Shape;233;g2986f52ae89_0_22"/>
          <p:cNvSpPr txBox="1">
            <a:spLocks noGrp="1"/>
          </p:cNvSpPr>
          <p:nvPr>
            <p:ph type="body" idx="1"/>
          </p:nvPr>
        </p:nvSpPr>
        <p:spPr>
          <a:xfrm>
            <a:off x="729450" y="1920050"/>
            <a:ext cx="7688700" cy="24198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600" b="1"/>
              <a:t>Complete</a:t>
            </a:r>
            <a:r>
              <a:rPr lang="en" sz="1600"/>
              <a:t> your individual self-assessment before your institutional reflection session </a:t>
            </a:r>
            <a:endParaRPr sz="1600"/>
          </a:p>
          <a:p>
            <a:pPr marL="0" lvl="0" indent="0" algn="l" rtl="0">
              <a:lnSpc>
                <a:spcPct val="95000"/>
              </a:lnSpc>
              <a:spcBef>
                <a:spcPts val="0"/>
              </a:spcBef>
              <a:spcAft>
                <a:spcPts val="0"/>
              </a:spcAft>
              <a:buNone/>
            </a:pPr>
            <a:endParaRPr sz="1600"/>
          </a:p>
          <a:p>
            <a:pPr marL="0" lvl="0" indent="0" algn="l" rtl="0">
              <a:lnSpc>
                <a:spcPct val="95000"/>
              </a:lnSpc>
              <a:spcBef>
                <a:spcPts val="0"/>
              </a:spcBef>
              <a:spcAft>
                <a:spcPts val="0"/>
              </a:spcAft>
              <a:buNone/>
            </a:pPr>
            <a:r>
              <a:rPr lang="en" sz="1600" b="1"/>
              <a:t>Schedule</a:t>
            </a:r>
            <a:r>
              <a:rPr lang="en" sz="1600"/>
              <a:t> your institutional self-assessment reflection session before December 20th (60-90 minutes for your core team)</a:t>
            </a:r>
            <a:endParaRPr sz="1600"/>
          </a:p>
          <a:p>
            <a:pPr marL="0" lvl="0" indent="0" algn="l" rtl="0">
              <a:lnSpc>
                <a:spcPct val="95000"/>
              </a:lnSpc>
              <a:spcBef>
                <a:spcPts val="0"/>
              </a:spcBef>
              <a:spcAft>
                <a:spcPts val="0"/>
              </a:spcAft>
              <a:buNone/>
            </a:pPr>
            <a:endParaRPr sz="1600"/>
          </a:p>
          <a:p>
            <a:pPr marL="0" lvl="0" indent="0" algn="l" rtl="0">
              <a:lnSpc>
                <a:spcPct val="95000"/>
              </a:lnSpc>
              <a:spcBef>
                <a:spcPts val="0"/>
              </a:spcBef>
              <a:spcAft>
                <a:spcPts val="0"/>
              </a:spcAft>
              <a:buNone/>
            </a:pPr>
            <a:r>
              <a:rPr lang="en" sz="1600" b="1"/>
              <a:t>Come</a:t>
            </a:r>
            <a:r>
              <a:rPr lang="en" sz="1600"/>
              <a:t> to your reflection session ready to schedule a January design sprint kick-off meeting with Sova </a:t>
            </a:r>
            <a:endParaRPr sz="1600"/>
          </a:p>
          <a:p>
            <a:pPr marL="0" lvl="0" indent="0" algn="l" rtl="0">
              <a:lnSpc>
                <a:spcPct val="95000"/>
              </a:lnSpc>
              <a:spcBef>
                <a:spcPts val="0"/>
              </a:spcBef>
              <a:spcAft>
                <a:spcPts val="0"/>
              </a:spcAft>
              <a:buNone/>
            </a:pPr>
            <a:endParaRPr sz="1600"/>
          </a:p>
          <a:p>
            <a:pPr marL="0" lvl="0" indent="0" algn="l" rtl="0">
              <a:lnSpc>
                <a:spcPct val="95000"/>
              </a:lnSpc>
              <a:spcBef>
                <a:spcPts val="0"/>
              </a:spcBef>
              <a:spcAft>
                <a:spcPts val="0"/>
              </a:spcAft>
              <a:buNone/>
            </a:pPr>
            <a:r>
              <a:rPr lang="en" sz="1600" b="1"/>
              <a:t>Hold</a:t>
            </a:r>
            <a:r>
              <a:rPr lang="en" sz="1600"/>
              <a:t> December 12 10am-12pm for a virtual meeting and January 17 10am-3:30pm for an in-person convening, and invite your core team to both</a:t>
            </a:r>
            <a:endParaRPr sz="1600"/>
          </a:p>
          <a:p>
            <a:pPr marL="0" lvl="0" indent="0" algn="l" rtl="0">
              <a:lnSpc>
                <a:spcPct val="95000"/>
              </a:lnSpc>
              <a:spcBef>
                <a:spcPts val="0"/>
              </a:spcBef>
              <a:spcAft>
                <a:spcPts val="0"/>
              </a:spcAft>
              <a:buNone/>
            </a:pPr>
            <a:endParaRPr sz="1400"/>
          </a:p>
        </p:txBody>
      </p:sp>
      <p:grpSp>
        <p:nvGrpSpPr>
          <p:cNvPr id="234" name="Google Shape;234;g2986f52ae89_0_22"/>
          <p:cNvGrpSpPr/>
          <p:nvPr/>
        </p:nvGrpSpPr>
        <p:grpSpPr>
          <a:xfrm>
            <a:off x="5687825" y="4378113"/>
            <a:ext cx="2347201" cy="457200"/>
            <a:chOff x="730000" y="4469538"/>
            <a:chExt cx="2347201" cy="457200"/>
          </a:xfrm>
        </p:grpSpPr>
        <p:pic>
          <p:nvPicPr>
            <p:cNvPr id="235" name="Google Shape;235;g2986f52ae89_0_22"/>
            <p:cNvPicPr preferRelativeResize="0"/>
            <p:nvPr/>
          </p:nvPicPr>
          <p:blipFill rotWithShape="1">
            <a:blip r:embed="rId3">
              <a:alphaModFix/>
            </a:blip>
            <a:srcRect/>
            <a:stretch/>
          </p:blipFill>
          <p:spPr>
            <a:xfrm>
              <a:off x="2505700" y="4469538"/>
              <a:ext cx="571501" cy="457200"/>
            </a:xfrm>
            <a:prstGeom prst="rect">
              <a:avLst/>
            </a:prstGeom>
            <a:noFill/>
            <a:ln>
              <a:noFill/>
            </a:ln>
          </p:spPr>
        </p:pic>
        <p:sp>
          <p:nvSpPr>
            <p:cNvPr id="236" name="Google Shape;236;g2986f52ae89_0_22"/>
            <p:cNvSpPr txBox="1"/>
            <p:nvPr/>
          </p:nvSpPr>
          <p:spPr>
            <a:xfrm>
              <a:off x="730000" y="4474509"/>
              <a:ext cx="2095200" cy="44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MI-RAISE Design Lab</a:t>
              </a:r>
              <a:endParaRPr sz="1400" b="0" i="0" u="none" strike="noStrike" cap="none">
                <a:solidFill>
                  <a:srgbClr val="000000"/>
                </a:solidFill>
                <a:latin typeface="Lato"/>
                <a:ea typeface="Lato"/>
                <a:cs typeface="Lato"/>
                <a:sym typeface="La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98b81031c1_5_0"/>
          <p:cNvSpPr txBox="1">
            <a:spLocks noGrp="1"/>
          </p:cNvSpPr>
          <p:nvPr>
            <p:ph type="ctrTitle"/>
          </p:nvPr>
        </p:nvSpPr>
        <p:spPr>
          <a:xfrm>
            <a:off x="755200" y="915650"/>
            <a:ext cx="3375600" cy="1138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700"/>
              <a:t>Welcome!</a:t>
            </a:r>
            <a:endParaRPr sz="4700"/>
          </a:p>
        </p:txBody>
      </p:sp>
      <p:pic>
        <p:nvPicPr>
          <p:cNvPr id="96" name="Google Shape;96;g298b81031c1_5_0"/>
          <p:cNvPicPr preferRelativeResize="0"/>
          <p:nvPr/>
        </p:nvPicPr>
        <p:blipFill rotWithShape="1">
          <a:blip r:embed="rId3">
            <a:alphaModFix/>
          </a:blip>
          <a:srcRect/>
          <a:stretch/>
        </p:blipFill>
        <p:spPr>
          <a:xfrm>
            <a:off x="497650" y="3202188"/>
            <a:ext cx="5475625" cy="1173350"/>
          </a:xfrm>
          <a:prstGeom prst="rect">
            <a:avLst/>
          </a:prstGeom>
          <a:noFill/>
          <a:ln>
            <a:noFill/>
          </a:ln>
        </p:spPr>
      </p:pic>
      <p:pic>
        <p:nvPicPr>
          <p:cNvPr id="97" name="Google Shape;97;g298b81031c1_5_0"/>
          <p:cNvPicPr preferRelativeResize="0"/>
          <p:nvPr/>
        </p:nvPicPr>
        <p:blipFill>
          <a:blip r:embed="rId4">
            <a:alphaModFix/>
          </a:blip>
          <a:stretch>
            <a:fillRect/>
          </a:stretch>
        </p:blipFill>
        <p:spPr>
          <a:xfrm>
            <a:off x="6718000" y="2785975"/>
            <a:ext cx="1912425" cy="1912425"/>
          </a:xfrm>
          <a:prstGeom prst="rect">
            <a:avLst/>
          </a:prstGeom>
          <a:noFill/>
          <a:ln>
            <a:noFill/>
          </a:ln>
        </p:spPr>
      </p:pic>
      <p:sp>
        <p:nvSpPr>
          <p:cNvPr id="98" name="Google Shape;98;g298b81031c1_5_0"/>
          <p:cNvSpPr txBox="1"/>
          <p:nvPr/>
        </p:nvSpPr>
        <p:spPr>
          <a:xfrm>
            <a:off x="596125" y="2571750"/>
            <a:ext cx="3975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accent1"/>
                </a:solidFill>
                <a:latin typeface="Lato"/>
                <a:ea typeface="Lato"/>
                <a:cs typeface="Lato"/>
                <a:sym typeface="Lato"/>
              </a:rPr>
              <a:t>Funding for MI-RAISE Design Lab being provided by:</a:t>
            </a:r>
            <a:endParaRPr sz="1300">
              <a:solidFill>
                <a:schemeClr val="accen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9"/>
          <p:cNvSpPr txBox="1">
            <a:spLocks noGrp="1"/>
          </p:cNvSpPr>
          <p:nvPr>
            <p:ph type="ctrTitle"/>
          </p:nvPr>
        </p:nvSpPr>
        <p:spPr>
          <a:xfrm>
            <a:off x="727950" y="1672800"/>
            <a:ext cx="7688100" cy="166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3600"/>
              <a:t>Q &amp; A</a:t>
            </a:r>
            <a:endParaRPr sz="3600"/>
          </a:p>
          <a:p>
            <a:pPr marL="0" lvl="0" indent="0" algn="l" rtl="0">
              <a:lnSpc>
                <a:spcPct val="100000"/>
              </a:lnSpc>
              <a:spcBef>
                <a:spcPts val="0"/>
              </a:spcBef>
              <a:spcAft>
                <a:spcPts val="0"/>
              </a:spcAft>
              <a:buSzPts val="4200"/>
              <a:buNone/>
            </a:pPr>
            <a:endParaRPr sz="2200"/>
          </a:p>
          <a:p>
            <a:pPr marL="0" lvl="0" indent="0" algn="l" rtl="0">
              <a:lnSpc>
                <a:spcPct val="100000"/>
              </a:lnSpc>
              <a:spcBef>
                <a:spcPts val="0"/>
              </a:spcBef>
              <a:spcAft>
                <a:spcPts val="0"/>
              </a:spcAft>
              <a:buSzPts val="4200"/>
              <a:buNone/>
            </a:pPr>
            <a:endParaRPr sz="2400"/>
          </a:p>
          <a:p>
            <a:pPr marL="0" lvl="0" indent="0" algn="l" rtl="0">
              <a:lnSpc>
                <a:spcPct val="100000"/>
              </a:lnSpc>
              <a:spcBef>
                <a:spcPts val="0"/>
              </a:spcBef>
              <a:spcAft>
                <a:spcPts val="0"/>
              </a:spcAft>
              <a:buSzPts val="4200"/>
              <a:buNone/>
            </a:pPr>
            <a:r>
              <a:rPr lang="en" sz="2400"/>
              <a:t>Contact us:</a:t>
            </a:r>
            <a:endParaRPr sz="2400"/>
          </a:p>
          <a:p>
            <a:pPr marL="0" lvl="0" indent="0" algn="l" rtl="0">
              <a:lnSpc>
                <a:spcPct val="100000"/>
              </a:lnSpc>
              <a:spcBef>
                <a:spcPts val="0"/>
              </a:spcBef>
              <a:spcAft>
                <a:spcPts val="0"/>
              </a:spcAft>
              <a:buSzPts val="4200"/>
              <a:buNone/>
            </a:pPr>
            <a:r>
              <a:rPr lang="en" sz="3300" u="sng">
                <a:solidFill>
                  <a:schemeClr val="hlink"/>
                </a:solidFill>
                <a:hlinkClick r:id="rId3"/>
              </a:rPr>
              <a:t>TheCenter@talentfirst.net</a:t>
            </a:r>
            <a:r>
              <a:rPr lang="en" sz="3300"/>
              <a:t> </a:t>
            </a:r>
            <a:endParaRPr sz="3300"/>
          </a:p>
        </p:txBody>
      </p:sp>
      <p:pic>
        <p:nvPicPr>
          <p:cNvPr id="242" name="Google Shape;242;p9"/>
          <p:cNvPicPr preferRelativeResize="0"/>
          <p:nvPr/>
        </p:nvPicPr>
        <p:blipFill rotWithShape="1">
          <a:blip r:embed="rId4">
            <a:alphaModFix/>
          </a:blip>
          <a:srcRect/>
          <a:stretch/>
        </p:blipFill>
        <p:spPr>
          <a:xfrm>
            <a:off x="3606501" y="313550"/>
            <a:ext cx="4809550" cy="1030618"/>
          </a:xfrm>
          <a:prstGeom prst="rect">
            <a:avLst/>
          </a:prstGeom>
          <a:noFill/>
          <a:ln>
            <a:noFill/>
          </a:ln>
        </p:spPr>
      </p:pic>
      <p:sp>
        <p:nvSpPr>
          <p:cNvPr id="243" name="Google Shape;243;p9"/>
          <p:cNvSpPr txBox="1"/>
          <p:nvPr/>
        </p:nvSpPr>
        <p:spPr>
          <a:xfrm>
            <a:off x="0" y="0"/>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666666"/>
                </a:solidFill>
                <a:highlight>
                  <a:srgbClr val="FFFFFF"/>
                </a:highlight>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44" name="Google Shape;244;p9"/>
          <p:cNvPicPr preferRelativeResize="0"/>
          <p:nvPr/>
        </p:nvPicPr>
        <p:blipFill rotWithShape="1">
          <a:blip r:embed="rId5">
            <a:alphaModFix/>
          </a:blip>
          <a:srcRect/>
          <a:stretch/>
        </p:blipFill>
        <p:spPr>
          <a:xfrm>
            <a:off x="606188" y="4389517"/>
            <a:ext cx="1424178" cy="640081"/>
          </a:xfrm>
          <a:prstGeom prst="rect">
            <a:avLst/>
          </a:prstGeom>
          <a:noFill/>
          <a:ln>
            <a:noFill/>
          </a:ln>
        </p:spPr>
      </p:pic>
      <p:pic>
        <p:nvPicPr>
          <p:cNvPr id="245" name="Google Shape;245;p9"/>
          <p:cNvPicPr preferRelativeResize="0"/>
          <p:nvPr/>
        </p:nvPicPr>
        <p:blipFill rotWithShape="1">
          <a:blip r:embed="rId6">
            <a:alphaModFix/>
          </a:blip>
          <a:srcRect l="17378" t="17673" r="15958" b="23136"/>
          <a:stretch/>
        </p:blipFill>
        <p:spPr>
          <a:xfrm>
            <a:off x="4885900" y="4436375"/>
            <a:ext cx="1197978" cy="630937"/>
          </a:xfrm>
          <a:prstGeom prst="rect">
            <a:avLst/>
          </a:prstGeom>
          <a:noFill/>
          <a:ln>
            <a:noFill/>
          </a:ln>
        </p:spPr>
      </p:pic>
      <p:pic>
        <p:nvPicPr>
          <p:cNvPr id="246" name="Google Shape;246;p9"/>
          <p:cNvPicPr preferRelativeResize="0"/>
          <p:nvPr/>
        </p:nvPicPr>
        <p:blipFill rotWithShape="1">
          <a:blip r:embed="rId7">
            <a:alphaModFix/>
          </a:blip>
          <a:srcRect/>
          <a:stretch/>
        </p:blipFill>
        <p:spPr>
          <a:xfrm>
            <a:off x="2806575" y="4564799"/>
            <a:ext cx="1330150" cy="374075"/>
          </a:xfrm>
          <a:prstGeom prst="rect">
            <a:avLst/>
          </a:prstGeom>
          <a:noFill/>
          <a:ln>
            <a:noFill/>
          </a:ln>
        </p:spPr>
      </p:pic>
      <p:pic>
        <p:nvPicPr>
          <p:cNvPr id="247" name="Google Shape;247;p9"/>
          <p:cNvPicPr preferRelativeResize="0"/>
          <p:nvPr/>
        </p:nvPicPr>
        <p:blipFill rotWithShape="1">
          <a:blip r:embed="rId8">
            <a:alphaModFix/>
          </a:blip>
          <a:srcRect/>
          <a:stretch/>
        </p:blipFill>
        <p:spPr>
          <a:xfrm>
            <a:off x="6688075" y="4431788"/>
            <a:ext cx="1780504" cy="6400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600"/>
              <a:buNone/>
            </a:pPr>
            <a:r>
              <a:rPr lang="en"/>
              <a:t>Agenda</a:t>
            </a:r>
            <a:endParaRPr/>
          </a:p>
        </p:txBody>
      </p:sp>
      <p:sp>
        <p:nvSpPr>
          <p:cNvPr id="104" name="Google Shape;104;p2"/>
          <p:cNvSpPr txBox="1">
            <a:spLocks noGrp="1"/>
          </p:cNvSpPr>
          <p:nvPr>
            <p:ph type="body" idx="2"/>
          </p:nvPr>
        </p:nvSpPr>
        <p:spPr>
          <a:xfrm>
            <a:off x="4913875" y="1352625"/>
            <a:ext cx="3787200" cy="30255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Welcome and Introductions</a:t>
            </a:r>
            <a:endParaRPr sz="1600"/>
          </a:p>
          <a:p>
            <a:pPr marL="457200" lvl="0" indent="-330200" algn="l" rtl="0">
              <a:lnSpc>
                <a:spcPct val="115000"/>
              </a:lnSpc>
              <a:spcBef>
                <a:spcPts val="0"/>
              </a:spcBef>
              <a:spcAft>
                <a:spcPts val="0"/>
              </a:spcAft>
              <a:buSzPts val="1600"/>
              <a:buChar char="●"/>
            </a:pPr>
            <a:r>
              <a:rPr lang="en" sz="1600"/>
              <a:t>Goal of the MI-RAISE Design Lab</a:t>
            </a:r>
            <a:endParaRPr sz="1600"/>
          </a:p>
          <a:p>
            <a:pPr marL="457200" lvl="0" indent="-330200" algn="l" rtl="0">
              <a:lnSpc>
                <a:spcPct val="115000"/>
              </a:lnSpc>
              <a:spcBef>
                <a:spcPts val="0"/>
              </a:spcBef>
              <a:spcAft>
                <a:spcPts val="0"/>
              </a:spcAft>
              <a:buSzPts val="1600"/>
              <a:buChar char="●"/>
            </a:pPr>
            <a:r>
              <a:rPr lang="en" sz="1600"/>
              <a:t>Process &amp; Timeline</a:t>
            </a:r>
            <a:endParaRPr sz="1600"/>
          </a:p>
          <a:p>
            <a:pPr marL="457200" lvl="0" indent="-330200" algn="l" rtl="0">
              <a:lnSpc>
                <a:spcPct val="115000"/>
              </a:lnSpc>
              <a:spcBef>
                <a:spcPts val="0"/>
              </a:spcBef>
              <a:spcAft>
                <a:spcPts val="0"/>
              </a:spcAft>
              <a:buSzPts val="1600"/>
              <a:buChar char="●"/>
            </a:pPr>
            <a:r>
              <a:rPr lang="en" sz="1600"/>
              <a:t>Next Steps</a:t>
            </a:r>
            <a:endParaRPr sz="1600"/>
          </a:p>
          <a:p>
            <a:pPr marL="457200" lvl="0" indent="-330200" algn="l" rtl="0">
              <a:lnSpc>
                <a:spcPct val="115000"/>
              </a:lnSpc>
              <a:spcBef>
                <a:spcPts val="0"/>
              </a:spcBef>
              <a:spcAft>
                <a:spcPts val="0"/>
              </a:spcAft>
              <a:buSzPts val="1600"/>
              <a:buChar char="●"/>
            </a:pPr>
            <a:r>
              <a:rPr lang="en" sz="1600"/>
              <a:t>Q&amp;A</a:t>
            </a:r>
            <a:endParaRPr sz="1600"/>
          </a:p>
        </p:txBody>
      </p:sp>
      <p:grpSp>
        <p:nvGrpSpPr>
          <p:cNvPr id="105" name="Google Shape;105;p2"/>
          <p:cNvGrpSpPr/>
          <p:nvPr/>
        </p:nvGrpSpPr>
        <p:grpSpPr>
          <a:xfrm>
            <a:off x="5687825" y="4378113"/>
            <a:ext cx="2347201" cy="457200"/>
            <a:chOff x="730000" y="4469538"/>
            <a:chExt cx="2347201" cy="457200"/>
          </a:xfrm>
        </p:grpSpPr>
        <p:pic>
          <p:nvPicPr>
            <p:cNvPr id="106" name="Google Shape;106;p2"/>
            <p:cNvPicPr preferRelativeResize="0"/>
            <p:nvPr/>
          </p:nvPicPr>
          <p:blipFill rotWithShape="1">
            <a:blip r:embed="rId3">
              <a:alphaModFix/>
            </a:blip>
            <a:srcRect/>
            <a:stretch/>
          </p:blipFill>
          <p:spPr>
            <a:xfrm>
              <a:off x="2505700" y="4469538"/>
              <a:ext cx="571501" cy="457200"/>
            </a:xfrm>
            <a:prstGeom prst="rect">
              <a:avLst/>
            </a:prstGeom>
            <a:noFill/>
            <a:ln>
              <a:noFill/>
            </a:ln>
          </p:spPr>
        </p:pic>
        <p:sp>
          <p:nvSpPr>
            <p:cNvPr id="107" name="Google Shape;107;p2"/>
            <p:cNvSpPr txBox="1"/>
            <p:nvPr/>
          </p:nvSpPr>
          <p:spPr>
            <a:xfrm>
              <a:off x="730000" y="4474509"/>
              <a:ext cx="2095200" cy="44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MI-RAISE Design Lab</a:t>
              </a:r>
              <a:endParaRPr sz="1400" b="0" i="0" u="none" strike="noStrike" cap="none">
                <a:solidFill>
                  <a:srgbClr val="000000"/>
                </a:solidFill>
                <a:latin typeface="Lato"/>
                <a:ea typeface="Lato"/>
                <a:cs typeface="Lato"/>
                <a:sym typeface="La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9876637a77_0_0"/>
          <p:cNvSpPr txBox="1">
            <a:spLocks noGrp="1"/>
          </p:cNvSpPr>
          <p:nvPr>
            <p:ph type="title"/>
          </p:nvPr>
        </p:nvSpPr>
        <p:spPr>
          <a:xfrm>
            <a:off x="729450" y="864300"/>
            <a:ext cx="7574400" cy="2985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a:t>“</a:t>
            </a:r>
            <a:r>
              <a:rPr lang="en" sz="3200">
                <a:solidFill>
                  <a:srgbClr val="FFF2CC"/>
                </a:solidFill>
              </a:rPr>
              <a:t>Innovation</a:t>
            </a:r>
            <a:r>
              <a:rPr lang="en" sz="3200"/>
              <a:t> is hard at first, clumsy in the middle, but </a:t>
            </a:r>
            <a:r>
              <a:rPr lang="en" sz="3200">
                <a:solidFill>
                  <a:srgbClr val="FFF2CC"/>
                </a:solidFill>
              </a:rPr>
              <a:t>incredible</a:t>
            </a:r>
            <a:r>
              <a:rPr lang="en" sz="3200"/>
              <a:t> at the end." </a:t>
            </a:r>
            <a:endParaRPr sz="3200"/>
          </a:p>
          <a:p>
            <a:pPr marL="0" lvl="0" indent="0" algn="l" rtl="0">
              <a:spcBef>
                <a:spcPts val="0"/>
              </a:spcBef>
              <a:spcAft>
                <a:spcPts val="0"/>
              </a:spcAft>
              <a:buNone/>
            </a:pPr>
            <a:endParaRPr sz="2900"/>
          </a:p>
          <a:p>
            <a:pPr marL="0" lvl="0" indent="0" algn="l" rtl="0">
              <a:spcBef>
                <a:spcPts val="0"/>
              </a:spcBef>
              <a:spcAft>
                <a:spcPts val="0"/>
              </a:spcAft>
              <a:buNone/>
            </a:pPr>
            <a:r>
              <a:rPr lang="en" sz="2400" i="1"/>
              <a:t>~Sravani Saha Nakhro, Physician and Humanitarian</a:t>
            </a:r>
            <a:endParaRPr sz="24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21050" y="1340013"/>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MI-RAISE Design Lab Key Partners </a:t>
            </a:r>
            <a:endParaRPr/>
          </a:p>
        </p:txBody>
      </p:sp>
      <p:sp>
        <p:nvSpPr>
          <p:cNvPr id="118" name="Google Shape;118;p3"/>
          <p:cNvSpPr txBox="1">
            <a:spLocks noGrp="1"/>
          </p:cNvSpPr>
          <p:nvPr>
            <p:ph type="body" idx="1"/>
          </p:nvPr>
        </p:nvSpPr>
        <p:spPr>
          <a:xfrm>
            <a:off x="463150" y="1951425"/>
            <a:ext cx="5430900" cy="2419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SzPts val="1500"/>
              <a:buChar char="●"/>
            </a:pPr>
            <a:r>
              <a:rPr lang="en" sz="1500" u="sng">
                <a:solidFill>
                  <a:schemeClr val="hlink"/>
                </a:solidFill>
                <a:hlinkClick r:id="rId3"/>
              </a:rPr>
              <a:t>Michigan Center for Adult College Success</a:t>
            </a:r>
            <a:r>
              <a:rPr lang="en" sz="1500"/>
              <a:t> - Project lead</a:t>
            </a:r>
            <a:endParaRPr sz="1500"/>
          </a:p>
          <a:p>
            <a:pPr marL="457200" lvl="0" indent="-323850" algn="l" rtl="0">
              <a:lnSpc>
                <a:spcPct val="115000"/>
              </a:lnSpc>
              <a:spcBef>
                <a:spcPts val="0"/>
              </a:spcBef>
              <a:spcAft>
                <a:spcPts val="0"/>
              </a:spcAft>
              <a:buSzPts val="1500"/>
              <a:buChar char="●"/>
            </a:pPr>
            <a:r>
              <a:rPr lang="en" sz="1500" u="sng">
                <a:solidFill>
                  <a:schemeClr val="hlink"/>
                </a:solidFill>
                <a:hlinkClick r:id="rId4"/>
              </a:rPr>
              <a:t>Education Strategy Group</a:t>
            </a:r>
            <a:r>
              <a:rPr lang="en" sz="1500"/>
              <a:t> -  Technical assistance, labor market data, convening support</a:t>
            </a:r>
            <a:endParaRPr sz="1500"/>
          </a:p>
          <a:p>
            <a:pPr marL="457200" lvl="0" indent="-323850" algn="l" rtl="0">
              <a:lnSpc>
                <a:spcPct val="115000"/>
              </a:lnSpc>
              <a:spcBef>
                <a:spcPts val="0"/>
              </a:spcBef>
              <a:spcAft>
                <a:spcPts val="0"/>
              </a:spcAft>
              <a:buSzPts val="1500"/>
              <a:buChar char="●"/>
            </a:pPr>
            <a:r>
              <a:rPr lang="en" sz="1500" u="sng">
                <a:solidFill>
                  <a:schemeClr val="hlink"/>
                </a:solidFill>
                <a:hlinkClick r:id="rId5"/>
              </a:rPr>
              <a:t>Sova</a:t>
            </a:r>
            <a:r>
              <a:rPr lang="en" sz="1500"/>
              <a:t> - Design process lead, coaching, technical assistance</a:t>
            </a:r>
            <a:endParaRPr sz="1500"/>
          </a:p>
          <a:p>
            <a:pPr marL="457200" lvl="0" indent="-323850" algn="l" rtl="0">
              <a:lnSpc>
                <a:spcPct val="115000"/>
              </a:lnSpc>
              <a:spcBef>
                <a:spcPts val="0"/>
              </a:spcBef>
              <a:spcAft>
                <a:spcPts val="0"/>
              </a:spcAft>
              <a:buSzPts val="1500"/>
              <a:buChar char="●"/>
            </a:pPr>
            <a:r>
              <a:rPr lang="en" sz="1500" u="sng">
                <a:solidFill>
                  <a:schemeClr val="hlink"/>
                </a:solidFill>
                <a:hlinkClick r:id="rId6"/>
              </a:rPr>
              <a:t>CollegeAPP</a:t>
            </a:r>
            <a:r>
              <a:rPr lang="en" sz="1500"/>
              <a:t> - Adult Prospect Pipeline data mining and modeling</a:t>
            </a:r>
            <a:endParaRPr sz="1500"/>
          </a:p>
          <a:p>
            <a:pPr marL="457200" lvl="0" indent="-323850" algn="l" rtl="0">
              <a:lnSpc>
                <a:spcPct val="115000"/>
              </a:lnSpc>
              <a:spcBef>
                <a:spcPts val="0"/>
              </a:spcBef>
              <a:spcAft>
                <a:spcPts val="0"/>
              </a:spcAft>
              <a:buSzPts val="1500"/>
              <a:buChar char="●"/>
            </a:pPr>
            <a:r>
              <a:rPr lang="en" sz="1500" u="sng">
                <a:solidFill>
                  <a:schemeClr val="hlink"/>
                </a:solidFill>
                <a:hlinkClick r:id="rId7"/>
              </a:rPr>
              <a:t>TalentFirst</a:t>
            </a:r>
            <a:r>
              <a:rPr lang="en" sz="1500"/>
              <a:t> - Landscape analysis and Labor market data</a:t>
            </a:r>
            <a:endParaRPr sz="1500"/>
          </a:p>
          <a:p>
            <a:pPr marL="0" lvl="0" indent="0" algn="l" rtl="0">
              <a:lnSpc>
                <a:spcPct val="115000"/>
              </a:lnSpc>
              <a:spcBef>
                <a:spcPts val="0"/>
              </a:spcBef>
              <a:spcAft>
                <a:spcPts val="0"/>
              </a:spcAft>
              <a:buNone/>
            </a:pPr>
            <a:endParaRPr sz="1500"/>
          </a:p>
        </p:txBody>
      </p:sp>
      <p:grpSp>
        <p:nvGrpSpPr>
          <p:cNvPr id="119" name="Google Shape;119;p3"/>
          <p:cNvGrpSpPr/>
          <p:nvPr/>
        </p:nvGrpSpPr>
        <p:grpSpPr>
          <a:xfrm>
            <a:off x="372250" y="4406038"/>
            <a:ext cx="2347201" cy="457200"/>
            <a:chOff x="730000" y="4469538"/>
            <a:chExt cx="2347201" cy="457200"/>
          </a:xfrm>
        </p:grpSpPr>
        <p:pic>
          <p:nvPicPr>
            <p:cNvPr id="120" name="Google Shape;120;p3"/>
            <p:cNvPicPr preferRelativeResize="0"/>
            <p:nvPr/>
          </p:nvPicPr>
          <p:blipFill rotWithShape="1">
            <a:blip r:embed="rId8">
              <a:alphaModFix/>
            </a:blip>
            <a:srcRect/>
            <a:stretch/>
          </p:blipFill>
          <p:spPr>
            <a:xfrm>
              <a:off x="2505700" y="4469538"/>
              <a:ext cx="571501" cy="457200"/>
            </a:xfrm>
            <a:prstGeom prst="rect">
              <a:avLst/>
            </a:prstGeom>
            <a:noFill/>
            <a:ln>
              <a:noFill/>
            </a:ln>
          </p:spPr>
        </p:pic>
        <p:sp>
          <p:nvSpPr>
            <p:cNvPr id="121" name="Google Shape;121;p3"/>
            <p:cNvSpPr txBox="1"/>
            <p:nvPr/>
          </p:nvSpPr>
          <p:spPr>
            <a:xfrm>
              <a:off x="730000" y="4474509"/>
              <a:ext cx="2095200" cy="44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Lato"/>
                  <a:ea typeface="Lato"/>
                  <a:cs typeface="Lato"/>
                  <a:sym typeface="Lato"/>
                </a:rPr>
                <a:t>MI-RAISE Design Lab</a:t>
              </a:r>
              <a:endParaRPr sz="1400" b="0" i="0" u="none" strike="noStrike" cap="none">
                <a:solidFill>
                  <a:srgbClr val="000000"/>
                </a:solidFill>
                <a:latin typeface="Lato"/>
                <a:ea typeface="Lato"/>
                <a:cs typeface="Lato"/>
                <a:sym typeface="Lato"/>
              </a:endParaRPr>
            </a:p>
          </p:txBody>
        </p:sp>
      </p:grpSp>
      <p:pic>
        <p:nvPicPr>
          <p:cNvPr id="122" name="Google Shape;122;p3"/>
          <p:cNvPicPr preferRelativeResize="0"/>
          <p:nvPr/>
        </p:nvPicPr>
        <p:blipFill rotWithShape="1">
          <a:blip r:embed="rId9">
            <a:alphaModFix/>
          </a:blip>
          <a:srcRect/>
          <a:stretch/>
        </p:blipFill>
        <p:spPr>
          <a:xfrm>
            <a:off x="5421200" y="758650"/>
            <a:ext cx="3585000" cy="768225"/>
          </a:xfrm>
          <a:prstGeom prst="rect">
            <a:avLst/>
          </a:prstGeom>
          <a:noFill/>
          <a:ln>
            <a:noFill/>
          </a:ln>
        </p:spPr>
      </p:pic>
      <p:pic>
        <p:nvPicPr>
          <p:cNvPr id="123" name="Google Shape;123;p3"/>
          <p:cNvPicPr preferRelativeResize="0"/>
          <p:nvPr/>
        </p:nvPicPr>
        <p:blipFill rotWithShape="1">
          <a:blip r:embed="rId10">
            <a:alphaModFix/>
          </a:blip>
          <a:srcRect/>
          <a:stretch/>
        </p:blipFill>
        <p:spPr>
          <a:xfrm>
            <a:off x="6501600" y="1810879"/>
            <a:ext cx="1424178" cy="640081"/>
          </a:xfrm>
          <a:prstGeom prst="rect">
            <a:avLst/>
          </a:prstGeom>
          <a:noFill/>
          <a:ln>
            <a:noFill/>
          </a:ln>
        </p:spPr>
      </p:pic>
      <p:pic>
        <p:nvPicPr>
          <p:cNvPr id="124" name="Google Shape;124;p3"/>
          <p:cNvPicPr preferRelativeResize="0"/>
          <p:nvPr/>
        </p:nvPicPr>
        <p:blipFill rotWithShape="1">
          <a:blip r:embed="rId11">
            <a:alphaModFix/>
          </a:blip>
          <a:srcRect l="17378" t="17673" r="15958" b="23135"/>
          <a:stretch/>
        </p:blipFill>
        <p:spPr>
          <a:xfrm>
            <a:off x="6614712" y="2665000"/>
            <a:ext cx="1197978" cy="630937"/>
          </a:xfrm>
          <a:prstGeom prst="rect">
            <a:avLst/>
          </a:prstGeom>
          <a:noFill/>
          <a:ln>
            <a:noFill/>
          </a:ln>
        </p:spPr>
      </p:pic>
      <p:pic>
        <p:nvPicPr>
          <p:cNvPr id="125" name="Google Shape;125;p3"/>
          <p:cNvPicPr preferRelativeResize="0"/>
          <p:nvPr/>
        </p:nvPicPr>
        <p:blipFill rotWithShape="1">
          <a:blip r:embed="rId12">
            <a:alphaModFix/>
          </a:blip>
          <a:srcRect/>
          <a:stretch/>
        </p:blipFill>
        <p:spPr>
          <a:xfrm>
            <a:off x="6548613" y="3592187"/>
            <a:ext cx="1330150" cy="374075"/>
          </a:xfrm>
          <a:prstGeom prst="rect">
            <a:avLst/>
          </a:prstGeom>
          <a:noFill/>
          <a:ln>
            <a:noFill/>
          </a:ln>
        </p:spPr>
      </p:pic>
      <p:pic>
        <p:nvPicPr>
          <p:cNvPr id="126" name="Google Shape;126;p3"/>
          <p:cNvPicPr preferRelativeResize="0"/>
          <p:nvPr/>
        </p:nvPicPr>
        <p:blipFill rotWithShape="1">
          <a:blip r:embed="rId13">
            <a:alphaModFix/>
          </a:blip>
          <a:srcRect/>
          <a:stretch/>
        </p:blipFill>
        <p:spPr>
          <a:xfrm>
            <a:off x="6339950" y="4033888"/>
            <a:ext cx="1780504" cy="6400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9ae1cc8bc9_0_30"/>
          <p:cNvSpPr txBox="1">
            <a:spLocks noGrp="1"/>
          </p:cNvSpPr>
          <p:nvPr>
            <p:ph type="title"/>
          </p:nvPr>
        </p:nvSpPr>
        <p:spPr>
          <a:xfrm>
            <a:off x="729450" y="6328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MI-RAISE Design Lab Cohort</a:t>
            </a:r>
            <a:endParaRPr/>
          </a:p>
        </p:txBody>
      </p:sp>
      <p:sp>
        <p:nvSpPr>
          <p:cNvPr id="132" name="Google Shape;132;g29ae1cc8bc9_0_30"/>
          <p:cNvSpPr txBox="1">
            <a:spLocks noGrp="1"/>
          </p:cNvSpPr>
          <p:nvPr>
            <p:ph type="body" idx="1"/>
          </p:nvPr>
        </p:nvSpPr>
        <p:spPr>
          <a:xfrm>
            <a:off x="729325" y="1469275"/>
            <a:ext cx="3774300" cy="321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700" b="1"/>
              <a:t>Jackson College</a:t>
            </a:r>
            <a:endParaRPr sz="1700" b="1"/>
          </a:p>
          <a:p>
            <a:pPr marL="228600" lvl="0" indent="-266700" algn="l" rtl="0">
              <a:spcBef>
                <a:spcPts val="0"/>
              </a:spcBef>
              <a:spcAft>
                <a:spcPts val="0"/>
              </a:spcAft>
              <a:buSzPts val="1500"/>
              <a:buChar char="●"/>
            </a:pPr>
            <a:r>
              <a:rPr lang="en" sz="1500" b="1"/>
              <a:t>Lead: </a:t>
            </a:r>
            <a:r>
              <a:rPr lang="en" sz="1500"/>
              <a:t>Jamie Vandenburgh, </a:t>
            </a:r>
            <a:r>
              <a:rPr lang="en" sz="1500" i="1"/>
              <a:t>Asst Dean of Instruction</a:t>
            </a:r>
            <a:endParaRPr sz="1500" i="1"/>
          </a:p>
          <a:p>
            <a:pPr marL="228600" lvl="0" indent="-266700" algn="l" rtl="0">
              <a:spcBef>
                <a:spcPts val="0"/>
              </a:spcBef>
              <a:spcAft>
                <a:spcPts val="0"/>
              </a:spcAft>
              <a:buSzPts val="1500"/>
              <a:buChar char="●"/>
            </a:pPr>
            <a:r>
              <a:rPr lang="en" sz="1500" b="1"/>
              <a:t>Partner(s): </a:t>
            </a:r>
            <a:r>
              <a:rPr lang="en" sz="1500" i="1"/>
              <a:t>(TBA)</a:t>
            </a:r>
            <a:endParaRPr sz="1500" i="1"/>
          </a:p>
          <a:p>
            <a:pPr marL="228600" lvl="0" indent="-266700" algn="l" rtl="0">
              <a:spcBef>
                <a:spcPts val="0"/>
              </a:spcBef>
              <a:spcAft>
                <a:spcPts val="0"/>
              </a:spcAft>
              <a:buSzPts val="1500"/>
              <a:buChar char="●"/>
            </a:pPr>
            <a:r>
              <a:rPr lang="en" sz="1500" b="1"/>
              <a:t>Team:</a:t>
            </a:r>
            <a:endParaRPr sz="1500" b="1"/>
          </a:p>
          <a:p>
            <a:pPr marL="571500" lvl="1" indent="-317500" algn="l" rtl="0">
              <a:spcBef>
                <a:spcPts val="0"/>
              </a:spcBef>
              <a:spcAft>
                <a:spcPts val="0"/>
              </a:spcAft>
              <a:buSzPts val="1400"/>
              <a:buChar char="○"/>
            </a:pPr>
            <a:r>
              <a:rPr lang="en" sz="1400"/>
              <a:t>Kurt Linberg, </a:t>
            </a:r>
            <a:r>
              <a:rPr lang="en" sz="1400" i="1"/>
              <a:t>VP of Higher Education Consulting</a:t>
            </a:r>
            <a:endParaRPr sz="1400" i="1"/>
          </a:p>
          <a:p>
            <a:pPr marL="571500" lvl="1" indent="-317500" algn="l" rtl="0">
              <a:spcBef>
                <a:spcPts val="0"/>
              </a:spcBef>
              <a:spcAft>
                <a:spcPts val="0"/>
              </a:spcAft>
              <a:buSzPts val="1400"/>
              <a:buChar char="○"/>
            </a:pPr>
            <a:r>
              <a:rPr lang="en" sz="1400"/>
              <a:t>Justin Gaeta, </a:t>
            </a:r>
            <a:r>
              <a:rPr lang="en" sz="1400" i="1"/>
              <a:t>Dir of Institutional Research and Effectiveness</a:t>
            </a:r>
            <a:endParaRPr sz="1400" i="1"/>
          </a:p>
          <a:p>
            <a:pPr marL="571500" lvl="1" indent="-317500" algn="l" rtl="0">
              <a:spcBef>
                <a:spcPts val="0"/>
              </a:spcBef>
              <a:spcAft>
                <a:spcPts val="0"/>
              </a:spcAft>
              <a:buSzPts val="1400"/>
              <a:buChar char="○"/>
            </a:pPr>
            <a:r>
              <a:rPr lang="en" sz="1400"/>
              <a:t>Jennifer Mikesall, </a:t>
            </a:r>
            <a:r>
              <a:rPr lang="en" sz="1400" i="1"/>
              <a:t>Dir Library Services</a:t>
            </a:r>
            <a:endParaRPr sz="1400" i="1"/>
          </a:p>
          <a:p>
            <a:pPr marL="571500" lvl="1" indent="-317500" algn="l" rtl="0">
              <a:spcBef>
                <a:spcPts val="0"/>
              </a:spcBef>
              <a:spcAft>
                <a:spcPts val="0"/>
              </a:spcAft>
              <a:buSzPts val="1400"/>
              <a:buChar char="○"/>
            </a:pPr>
            <a:r>
              <a:rPr lang="en" sz="1400"/>
              <a:t>Ashley Van Heest, </a:t>
            </a:r>
            <a:r>
              <a:rPr lang="en" sz="1400" i="1"/>
              <a:t>Exec Dir of Student Success and Retention</a:t>
            </a:r>
            <a:endParaRPr sz="1400"/>
          </a:p>
        </p:txBody>
      </p:sp>
      <p:sp>
        <p:nvSpPr>
          <p:cNvPr id="133" name="Google Shape;133;g29ae1cc8bc9_0_30"/>
          <p:cNvSpPr txBox="1">
            <a:spLocks noGrp="1"/>
          </p:cNvSpPr>
          <p:nvPr>
            <p:ph type="body" idx="1"/>
          </p:nvPr>
        </p:nvSpPr>
        <p:spPr>
          <a:xfrm>
            <a:off x="4691725" y="1469275"/>
            <a:ext cx="3774300" cy="321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b="1"/>
              <a:t>Muskegon Community College</a:t>
            </a:r>
            <a:endParaRPr sz="1700" b="1"/>
          </a:p>
          <a:p>
            <a:pPr marL="228600" lvl="0" indent="-266700" algn="l" rtl="0">
              <a:spcBef>
                <a:spcPts val="0"/>
              </a:spcBef>
              <a:spcAft>
                <a:spcPts val="0"/>
              </a:spcAft>
              <a:buSzPts val="1500"/>
              <a:buChar char="●"/>
            </a:pPr>
            <a:r>
              <a:rPr lang="en" sz="1500" b="1"/>
              <a:t>Lead: </a:t>
            </a:r>
            <a:r>
              <a:rPr lang="en" sz="1500"/>
              <a:t>Kelley Conrad, </a:t>
            </a:r>
            <a:r>
              <a:rPr lang="en" sz="1500" i="1"/>
              <a:t>Provost &amp; Chief Student Services Officer</a:t>
            </a:r>
            <a:endParaRPr sz="1500" i="1"/>
          </a:p>
          <a:p>
            <a:pPr marL="228600" lvl="0" indent="-266700" algn="l" rtl="0">
              <a:spcBef>
                <a:spcPts val="0"/>
              </a:spcBef>
              <a:spcAft>
                <a:spcPts val="0"/>
              </a:spcAft>
              <a:buSzPts val="1500"/>
              <a:buChar char="●"/>
            </a:pPr>
            <a:r>
              <a:rPr lang="en" sz="1500" b="1"/>
              <a:t>Partner(s):  </a:t>
            </a:r>
            <a:r>
              <a:rPr lang="en" sz="1500" i="1"/>
              <a:t>(n/a)</a:t>
            </a:r>
            <a:endParaRPr sz="1500" i="1"/>
          </a:p>
          <a:p>
            <a:pPr marL="228600" lvl="0" indent="-266700" algn="l" rtl="0">
              <a:spcBef>
                <a:spcPts val="0"/>
              </a:spcBef>
              <a:spcAft>
                <a:spcPts val="0"/>
              </a:spcAft>
              <a:buSzPts val="1500"/>
              <a:buChar char="●"/>
            </a:pPr>
            <a:r>
              <a:rPr lang="en" sz="1500" b="1"/>
              <a:t>Team:</a:t>
            </a:r>
            <a:endParaRPr sz="1500" b="1"/>
          </a:p>
          <a:p>
            <a:pPr marL="571500" lvl="1" indent="-317500" algn="l" rtl="0">
              <a:spcBef>
                <a:spcPts val="0"/>
              </a:spcBef>
              <a:spcAft>
                <a:spcPts val="0"/>
              </a:spcAft>
              <a:buSzPts val="1400"/>
              <a:buChar char="○"/>
            </a:pPr>
            <a:r>
              <a:rPr lang="en" sz="1400"/>
              <a:t>Patti D'Avignon, </a:t>
            </a:r>
            <a:r>
              <a:rPr lang="en" sz="1400" i="1"/>
              <a:t>Dean of Student Services</a:t>
            </a:r>
            <a:endParaRPr sz="1400" i="1"/>
          </a:p>
          <a:p>
            <a:pPr marL="571500" lvl="1" indent="-317500" algn="l" rtl="0">
              <a:spcBef>
                <a:spcPts val="0"/>
              </a:spcBef>
              <a:spcAft>
                <a:spcPts val="0"/>
              </a:spcAft>
              <a:buSzPts val="1400"/>
              <a:buChar char="○"/>
            </a:pPr>
            <a:r>
              <a:rPr lang="en" sz="1400"/>
              <a:t>Dan	Rinsema-Sybenga, </a:t>
            </a:r>
            <a:r>
              <a:rPr lang="en" sz="1400" i="1"/>
              <a:t>Dean of Academic Affairs</a:t>
            </a:r>
            <a:endParaRPr sz="1400" i="1"/>
          </a:p>
          <a:p>
            <a:pPr marL="571500" lvl="1" indent="-317500" algn="l" rtl="0">
              <a:spcBef>
                <a:spcPts val="0"/>
              </a:spcBef>
              <a:spcAft>
                <a:spcPts val="0"/>
              </a:spcAft>
              <a:buSzPts val="1400"/>
              <a:buChar char="○"/>
            </a:pPr>
            <a:r>
              <a:rPr lang="en" sz="1400"/>
              <a:t>Erin	Strauts, </a:t>
            </a:r>
            <a:r>
              <a:rPr lang="en" sz="1400" i="1"/>
              <a:t>Dir of Institutional Effectiveness</a:t>
            </a:r>
            <a:endParaRPr sz="14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9ae1cc8bc9_0_36"/>
          <p:cNvSpPr txBox="1">
            <a:spLocks noGrp="1"/>
          </p:cNvSpPr>
          <p:nvPr>
            <p:ph type="title"/>
          </p:nvPr>
        </p:nvSpPr>
        <p:spPr>
          <a:xfrm>
            <a:off x="729450" y="6328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MI-RAISE Design Lab Cohort</a:t>
            </a:r>
            <a:endParaRPr/>
          </a:p>
        </p:txBody>
      </p:sp>
      <p:sp>
        <p:nvSpPr>
          <p:cNvPr id="139" name="Google Shape;139;g29ae1cc8bc9_0_36"/>
          <p:cNvSpPr txBox="1">
            <a:spLocks noGrp="1"/>
          </p:cNvSpPr>
          <p:nvPr>
            <p:ph type="body" idx="1"/>
          </p:nvPr>
        </p:nvSpPr>
        <p:spPr>
          <a:xfrm>
            <a:off x="729325" y="1469275"/>
            <a:ext cx="3774300" cy="321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b="1"/>
              <a:t>Lansing Community College</a:t>
            </a:r>
            <a:endParaRPr sz="1700" b="1"/>
          </a:p>
          <a:p>
            <a:pPr marL="228600" lvl="0" indent="-266700" algn="l" rtl="0">
              <a:spcBef>
                <a:spcPts val="0"/>
              </a:spcBef>
              <a:spcAft>
                <a:spcPts val="0"/>
              </a:spcAft>
              <a:buSzPts val="1500"/>
              <a:buChar char="●"/>
            </a:pPr>
            <a:r>
              <a:rPr lang="en" sz="1500" b="1"/>
              <a:t>Lead: </a:t>
            </a:r>
            <a:r>
              <a:rPr lang="en" sz="1500"/>
              <a:t>Ronda Miller, </a:t>
            </a:r>
            <a:r>
              <a:rPr lang="en" sz="1500" i="1"/>
              <a:t>Dean of Student Affairs</a:t>
            </a:r>
            <a:endParaRPr sz="1500" i="1"/>
          </a:p>
          <a:p>
            <a:pPr marL="228600" lvl="0" indent="-266700" algn="l" rtl="0">
              <a:spcBef>
                <a:spcPts val="0"/>
              </a:spcBef>
              <a:spcAft>
                <a:spcPts val="0"/>
              </a:spcAft>
              <a:buSzPts val="1500"/>
              <a:buChar char="●"/>
            </a:pPr>
            <a:r>
              <a:rPr lang="en" sz="1500" b="1"/>
              <a:t>Partner(s): </a:t>
            </a:r>
            <a:r>
              <a:rPr lang="en" sz="1500" i="1"/>
              <a:t>(n/a)</a:t>
            </a:r>
            <a:endParaRPr sz="1500" i="1"/>
          </a:p>
          <a:p>
            <a:pPr marL="228600" lvl="0" indent="-266700" algn="l" rtl="0">
              <a:spcBef>
                <a:spcPts val="0"/>
              </a:spcBef>
              <a:spcAft>
                <a:spcPts val="0"/>
              </a:spcAft>
              <a:buSzPts val="1500"/>
              <a:buChar char="●"/>
            </a:pPr>
            <a:r>
              <a:rPr lang="en" sz="1500" b="1"/>
              <a:t>Team:</a:t>
            </a:r>
            <a:endParaRPr sz="1500" b="1"/>
          </a:p>
          <a:p>
            <a:pPr marL="571500" lvl="1" indent="-317500" algn="l" rtl="0">
              <a:spcBef>
                <a:spcPts val="0"/>
              </a:spcBef>
              <a:spcAft>
                <a:spcPts val="0"/>
              </a:spcAft>
              <a:buSzPts val="1400"/>
              <a:buChar char="○"/>
            </a:pPr>
            <a:r>
              <a:rPr lang="en" sz="1400"/>
              <a:t>Monet Lewis, </a:t>
            </a:r>
            <a:r>
              <a:rPr lang="en" sz="1400" i="1"/>
              <a:t>Assoc Dean Center for Academic and Career Pathways</a:t>
            </a:r>
            <a:endParaRPr sz="1400" i="1"/>
          </a:p>
          <a:p>
            <a:pPr marL="571500" lvl="1" indent="-317500" algn="l" rtl="0">
              <a:spcBef>
                <a:spcPts val="0"/>
              </a:spcBef>
              <a:spcAft>
                <a:spcPts val="0"/>
              </a:spcAft>
              <a:buSzPts val="1400"/>
              <a:buChar char="○"/>
            </a:pPr>
            <a:r>
              <a:rPr lang="en" sz="1400"/>
              <a:t>Andrea Hoagland, </a:t>
            </a:r>
            <a:r>
              <a:rPr lang="en" sz="1400" i="1"/>
              <a:t>Dean of Arts and Sciences</a:t>
            </a:r>
            <a:endParaRPr sz="1400" i="1"/>
          </a:p>
        </p:txBody>
      </p:sp>
      <p:sp>
        <p:nvSpPr>
          <p:cNvPr id="140" name="Google Shape;140;g29ae1cc8bc9_0_36"/>
          <p:cNvSpPr txBox="1">
            <a:spLocks noGrp="1"/>
          </p:cNvSpPr>
          <p:nvPr>
            <p:ph type="body" idx="1"/>
          </p:nvPr>
        </p:nvSpPr>
        <p:spPr>
          <a:xfrm>
            <a:off x="4691725" y="1469275"/>
            <a:ext cx="3774300" cy="321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700" b="1"/>
              <a:t>Bay de Noc Community College</a:t>
            </a:r>
            <a:endParaRPr sz="1700" b="1"/>
          </a:p>
          <a:p>
            <a:pPr marL="228600" lvl="0" indent="-266700" algn="l" rtl="0">
              <a:spcBef>
                <a:spcPts val="0"/>
              </a:spcBef>
              <a:spcAft>
                <a:spcPts val="0"/>
              </a:spcAft>
              <a:buSzPts val="1500"/>
              <a:buChar char="●"/>
            </a:pPr>
            <a:r>
              <a:rPr lang="en" sz="1500" b="1"/>
              <a:t>Lead: </a:t>
            </a:r>
            <a:r>
              <a:rPr lang="en" sz="1500"/>
              <a:t>Cindy Gallagher, </a:t>
            </a:r>
            <a:r>
              <a:rPr lang="en" sz="1500" i="1"/>
              <a:t>VP of Business, Technology, Allied Health and Workforce Training</a:t>
            </a:r>
            <a:endParaRPr sz="1500" i="1"/>
          </a:p>
          <a:p>
            <a:pPr marL="228600" lvl="0" indent="-266700" algn="l" rtl="0">
              <a:spcBef>
                <a:spcPts val="0"/>
              </a:spcBef>
              <a:spcAft>
                <a:spcPts val="0"/>
              </a:spcAft>
              <a:buSzPts val="1500"/>
              <a:buChar char="●"/>
            </a:pPr>
            <a:r>
              <a:rPr lang="en" sz="1500" b="1"/>
              <a:t>Partner(s):  </a:t>
            </a:r>
            <a:r>
              <a:rPr lang="en" sz="1500" i="1"/>
              <a:t>(n/a)</a:t>
            </a:r>
            <a:endParaRPr sz="1500" i="1"/>
          </a:p>
          <a:p>
            <a:pPr marL="228600" lvl="0" indent="-266700" algn="l" rtl="0">
              <a:spcBef>
                <a:spcPts val="0"/>
              </a:spcBef>
              <a:spcAft>
                <a:spcPts val="0"/>
              </a:spcAft>
              <a:buSzPts val="1500"/>
              <a:buChar char="●"/>
            </a:pPr>
            <a:r>
              <a:rPr lang="en" sz="1500" b="1"/>
              <a:t>Team:</a:t>
            </a:r>
            <a:endParaRPr sz="1500" b="1"/>
          </a:p>
          <a:p>
            <a:pPr marL="571500" lvl="1" indent="-317500" algn="l" rtl="0">
              <a:spcBef>
                <a:spcPts val="0"/>
              </a:spcBef>
              <a:spcAft>
                <a:spcPts val="0"/>
              </a:spcAft>
              <a:buSzPts val="1400"/>
              <a:buChar char="○"/>
            </a:pPr>
            <a:r>
              <a:rPr lang="en" sz="1400"/>
              <a:t>Travis Blume, </a:t>
            </a:r>
            <a:r>
              <a:rPr lang="en" sz="1400" i="1"/>
              <a:t>VP of Student Services</a:t>
            </a:r>
            <a:endParaRPr sz="1400" i="1"/>
          </a:p>
          <a:p>
            <a:pPr marL="571500" lvl="1" indent="-317500" algn="l" rtl="0">
              <a:spcBef>
                <a:spcPts val="0"/>
              </a:spcBef>
              <a:spcAft>
                <a:spcPts val="0"/>
              </a:spcAft>
              <a:buSzPts val="1400"/>
              <a:buChar char="○"/>
            </a:pPr>
            <a:r>
              <a:rPr lang="en" sz="1400"/>
              <a:t>Amy Reddinger, </a:t>
            </a:r>
            <a:r>
              <a:rPr lang="en" sz="1400" i="1"/>
              <a:t>VP of Arts and Sciences, Diversity, Equity and Belonging</a:t>
            </a:r>
            <a:endParaRPr sz="1400" i="1"/>
          </a:p>
          <a:p>
            <a:pPr marL="571500" lvl="1" indent="-317500" algn="l" rtl="0">
              <a:spcBef>
                <a:spcPts val="0"/>
              </a:spcBef>
              <a:spcAft>
                <a:spcPts val="0"/>
              </a:spcAft>
              <a:buSzPts val="1400"/>
              <a:buChar char="○"/>
            </a:pPr>
            <a:r>
              <a:rPr lang="en" sz="1400"/>
              <a:t>Jason Sullivan, </a:t>
            </a:r>
            <a:r>
              <a:rPr lang="en" sz="1400" i="1"/>
              <a:t>Exec Dir West Campus</a:t>
            </a:r>
            <a:endParaRPr sz="1400" i="1"/>
          </a:p>
          <a:p>
            <a:pPr marL="571500" lvl="1" indent="-317500" algn="l" rtl="0">
              <a:spcBef>
                <a:spcPts val="0"/>
              </a:spcBef>
              <a:spcAft>
                <a:spcPts val="0"/>
              </a:spcAft>
              <a:buSzPts val="1400"/>
              <a:buChar char="○"/>
            </a:pPr>
            <a:r>
              <a:rPr lang="en" sz="1400"/>
              <a:t>Penny Pavlat, </a:t>
            </a:r>
            <a:r>
              <a:rPr lang="en" sz="1400" i="1"/>
              <a:t>Dir of Institutional Research and Reporting</a:t>
            </a:r>
            <a:endParaRPr sz="14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9ae1cc8bc9_0_42"/>
          <p:cNvSpPr txBox="1">
            <a:spLocks noGrp="1"/>
          </p:cNvSpPr>
          <p:nvPr>
            <p:ph type="title"/>
          </p:nvPr>
        </p:nvSpPr>
        <p:spPr>
          <a:xfrm>
            <a:off x="729450" y="6328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MI-RAISE Design Lab Cohort</a:t>
            </a:r>
            <a:endParaRPr/>
          </a:p>
        </p:txBody>
      </p:sp>
      <p:sp>
        <p:nvSpPr>
          <p:cNvPr id="146" name="Google Shape;146;g29ae1cc8bc9_0_42"/>
          <p:cNvSpPr txBox="1">
            <a:spLocks noGrp="1"/>
          </p:cNvSpPr>
          <p:nvPr>
            <p:ph type="body" idx="1"/>
          </p:nvPr>
        </p:nvSpPr>
        <p:spPr>
          <a:xfrm>
            <a:off x="729325" y="1469275"/>
            <a:ext cx="3774300" cy="32109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1700" b="1"/>
              <a:t>Western Michigan University</a:t>
            </a:r>
            <a:endParaRPr sz="1700" b="1"/>
          </a:p>
          <a:p>
            <a:pPr marL="228600" lvl="0" indent="-266700" algn="l" rtl="0">
              <a:spcBef>
                <a:spcPts val="0"/>
              </a:spcBef>
              <a:spcAft>
                <a:spcPts val="0"/>
              </a:spcAft>
              <a:buSzPts val="1500"/>
              <a:buChar char="●"/>
            </a:pPr>
            <a:r>
              <a:rPr lang="en" sz="1500" b="1"/>
              <a:t>Lead: </a:t>
            </a:r>
            <a:r>
              <a:rPr lang="en" sz="1500"/>
              <a:t>Jason Glass, </a:t>
            </a:r>
            <a:r>
              <a:rPr lang="en" sz="1500" i="1"/>
              <a:t>Assoc VP Teaching and Learning</a:t>
            </a:r>
            <a:endParaRPr sz="1500" i="1"/>
          </a:p>
          <a:p>
            <a:pPr marL="228600" lvl="0" indent="-266700" algn="l" rtl="0">
              <a:spcBef>
                <a:spcPts val="0"/>
              </a:spcBef>
              <a:spcAft>
                <a:spcPts val="0"/>
              </a:spcAft>
              <a:buSzPts val="1500"/>
              <a:buChar char="●"/>
            </a:pPr>
            <a:r>
              <a:rPr lang="en" sz="1500" b="1"/>
              <a:t>Partner(s): </a:t>
            </a:r>
            <a:r>
              <a:rPr lang="en" sz="1500" i="1"/>
              <a:t>Kalamazoo Valley Community College and Kalamazoo Promise</a:t>
            </a:r>
            <a:endParaRPr sz="1500" i="1"/>
          </a:p>
          <a:p>
            <a:pPr marL="228600" lvl="0" indent="-266700" algn="l" rtl="0">
              <a:spcBef>
                <a:spcPts val="0"/>
              </a:spcBef>
              <a:spcAft>
                <a:spcPts val="0"/>
              </a:spcAft>
              <a:buSzPts val="1500"/>
              <a:buChar char="●"/>
            </a:pPr>
            <a:r>
              <a:rPr lang="en" sz="1500" b="1"/>
              <a:t>Team:</a:t>
            </a:r>
            <a:endParaRPr sz="1500" b="1"/>
          </a:p>
          <a:p>
            <a:pPr marL="571500" lvl="1" indent="-317500" algn="l" rtl="0">
              <a:spcBef>
                <a:spcPts val="0"/>
              </a:spcBef>
              <a:spcAft>
                <a:spcPts val="0"/>
              </a:spcAft>
              <a:buSzPts val="1400"/>
              <a:buChar char="○"/>
            </a:pPr>
            <a:r>
              <a:rPr lang="en" sz="1400"/>
              <a:t>Tracy Labadie,</a:t>
            </a:r>
            <a:r>
              <a:rPr lang="en" sz="1400" i="1"/>
              <a:t> Assoc VP for Collaboration, Compliance, and Analytics (Kalamazoo Valley Community College)</a:t>
            </a:r>
            <a:endParaRPr sz="1400" i="1"/>
          </a:p>
          <a:p>
            <a:pPr marL="571500" lvl="1" indent="-317500" algn="l" rtl="0">
              <a:spcBef>
                <a:spcPts val="0"/>
              </a:spcBef>
              <a:spcAft>
                <a:spcPts val="0"/>
              </a:spcAft>
              <a:buSzPts val="1400"/>
              <a:buChar char="○"/>
            </a:pPr>
            <a:r>
              <a:rPr lang="en" sz="1400"/>
              <a:t>Von	Washington, Jr., </a:t>
            </a:r>
            <a:r>
              <a:rPr lang="en" sz="1400" i="1"/>
              <a:t>Exec Dir of Community Relations (Kalamazoo Promise)</a:t>
            </a:r>
            <a:endParaRPr sz="1400" i="1"/>
          </a:p>
        </p:txBody>
      </p:sp>
      <p:sp>
        <p:nvSpPr>
          <p:cNvPr id="147" name="Google Shape;147;g29ae1cc8bc9_0_42"/>
          <p:cNvSpPr txBox="1">
            <a:spLocks noGrp="1"/>
          </p:cNvSpPr>
          <p:nvPr>
            <p:ph type="body" idx="1"/>
          </p:nvPr>
        </p:nvSpPr>
        <p:spPr>
          <a:xfrm>
            <a:off x="4691725" y="1469275"/>
            <a:ext cx="3774300" cy="321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700" b="1"/>
              <a:t>Glen Oaks Community College</a:t>
            </a:r>
            <a:endParaRPr sz="1700" b="1"/>
          </a:p>
          <a:p>
            <a:pPr marL="228600" lvl="0" indent="-266700" algn="l" rtl="0">
              <a:spcBef>
                <a:spcPts val="0"/>
              </a:spcBef>
              <a:spcAft>
                <a:spcPts val="0"/>
              </a:spcAft>
              <a:buSzPts val="1500"/>
              <a:buChar char="●"/>
            </a:pPr>
            <a:r>
              <a:rPr lang="en" sz="1500" b="1"/>
              <a:t>Lead: </a:t>
            </a:r>
            <a:r>
              <a:rPr lang="en" sz="1500"/>
              <a:t>Adam Cloutier, </a:t>
            </a:r>
            <a:r>
              <a:rPr lang="en" sz="1500" i="1"/>
              <a:t>VP of Academics</a:t>
            </a:r>
            <a:endParaRPr sz="1500" i="1"/>
          </a:p>
          <a:p>
            <a:pPr marL="228600" lvl="0" indent="-266700" algn="l" rtl="0">
              <a:spcBef>
                <a:spcPts val="0"/>
              </a:spcBef>
              <a:spcAft>
                <a:spcPts val="0"/>
              </a:spcAft>
              <a:buSzPts val="1500"/>
              <a:buChar char="●"/>
            </a:pPr>
            <a:r>
              <a:rPr lang="en" sz="1500" b="1"/>
              <a:t>Partner(s):  </a:t>
            </a:r>
            <a:r>
              <a:rPr lang="en" sz="1500" i="1"/>
              <a:t>University of Olivet</a:t>
            </a:r>
            <a:endParaRPr sz="1500" i="1"/>
          </a:p>
          <a:p>
            <a:pPr marL="228600" lvl="0" indent="-266700" algn="l" rtl="0">
              <a:spcBef>
                <a:spcPts val="0"/>
              </a:spcBef>
              <a:spcAft>
                <a:spcPts val="0"/>
              </a:spcAft>
              <a:buSzPts val="1500"/>
              <a:buChar char="●"/>
            </a:pPr>
            <a:r>
              <a:rPr lang="en" sz="1500" b="1"/>
              <a:t>Team:</a:t>
            </a:r>
            <a:endParaRPr sz="1500" b="1"/>
          </a:p>
          <a:p>
            <a:pPr marL="571500" lvl="1" indent="-317500" algn="l" rtl="0">
              <a:spcBef>
                <a:spcPts val="0"/>
              </a:spcBef>
              <a:spcAft>
                <a:spcPts val="0"/>
              </a:spcAft>
              <a:buSzPts val="1400"/>
              <a:buChar char="○"/>
            </a:pPr>
            <a:r>
              <a:rPr lang="en" sz="1400"/>
              <a:t>Tonya Howden,	</a:t>
            </a:r>
            <a:r>
              <a:rPr lang="en" sz="1400" i="1"/>
              <a:t>VP of Student Services (Glenn Oaks CC)</a:t>
            </a:r>
            <a:endParaRPr sz="1400" i="1"/>
          </a:p>
          <a:p>
            <a:pPr marL="571500" lvl="1" indent="-317500" algn="l" rtl="0">
              <a:spcBef>
                <a:spcPts val="0"/>
              </a:spcBef>
              <a:spcAft>
                <a:spcPts val="0"/>
              </a:spcAft>
              <a:buSzPts val="1400"/>
              <a:buChar char="○"/>
            </a:pPr>
            <a:r>
              <a:rPr lang="en" sz="1400"/>
              <a:t>Karen Chaney, </a:t>
            </a:r>
            <a:r>
              <a:rPr lang="en" sz="1400" i="1"/>
              <a:t>Assoc Provost &amp; Academic Dean (U of Olivet)</a:t>
            </a:r>
            <a:endParaRPr sz="1400" i="1"/>
          </a:p>
          <a:p>
            <a:pPr marL="571500" lvl="1" indent="-317500" algn="l" rtl="0">
              <a:spcBef>
                <a:spcPts val="0"/>
              </a:spcBef>
              <a:spcAft>
                <a:spcPts val="0"/>
              </a:spcAft>
              <a:buSzPts val="1400"/>
              <a:buChar char="○"/>
            </a:pPr>
            <a:r>
              <a:rPr lang="en" sz="1400"/>
              <a:t>KayDee Perry, </a:t>
            </a:r>
            <a:r>
              <a:rPr lang="en" sz="1400" i="1"/>
              <a:t>Assoc Provost for Student Development (U of Olivet)</a:t>
            </a:r>
            <a:endParaRPr sz="1400" i="1"/>
          </a:p>
          <a:p>
            <a:pPr marL="571500" lvl="1" indent="-317500" algn="l" rtl="0">
              <a:spcBef>
                <a:spcPts val="0"/>
              </a:spcBef>
              <a:spcAft>
                <a:spcPts val="0"/>
              </a:spcAft>
              <a:buSzPts val="1400"/>
              <a:buChar char="○"/>
            </a:pPr>
            <a:r>
              <a:rPr lang="en" sz="1400"/>
              <a:t>Meredith	Dobson, </a:t>
            </a:r>
            <a:r>
              <a:rPr lang="en" sz="1400" i="1"/>
              <a:t>Special Asst for Academic Innovation and Development (U of Olivet)</a:t>
            </a:r>
            <a:endParaRPr sz="14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9ae1cc8bc9_0_48"/>
          <p:cNvSpPr txBox="1">
            <a:spLocks noGrp="1"/>
          </p:cNvSpPr>
          <p:nvPr>
            <p:ph type="title"/>
          </p:nvPr>
        </p:nvSpPr>
        <p:spPr>
          <a:xfrm>
            <a:off x="729450" y="6328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MI-RAISE Design Lab Cohort</a:t>
            </a:r>
            <a:endParaRPr/>
          </a:p>
        </p:txBody>
      </p:sp>
      <p:sp>
        <p:nvSpPr>
          <p:cNvPr id="153" name="Google Shape;153;g29ae1cc8bc9_0_48"/>
          <p:cNvSpPr txBox="1">
            <a:spLocks noGrp="1"/>
          </p:cNvSpPr>
          <p:nvPr>
            <p:ph type="body" idx="1"/>
          </p:nvPr>
        </p:nvSpPr>
        <p:spPr>
          <a:xfrm>
            <a:off x="729325" y="1469275"/>
            <a:ext cx="3774300" cy="321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700" b="1"/>
              <a:t>Central Michigan University</a:t>
            </a:r>
            <a:endParaRPr sz="1700" b="1"/>
          </a:p>
          <a:p>
            <a:pPr marL="228600" lvl="0" indent="-266700" algn="l" rtl="0">
              <a:spcBef>
                <a:spcPts val="0"/>
              </a:spcBef>
              <a:spcAft>
                <a:spcPts val="0"/>
              </a:spcAft>
              <a:buSzPts val="1500"/>
              <a:buChar char="●"/>
            </a:pPr>
            <a:r>
              <a:rPr lang="en" sz="1500" b="1"/>
              <a:t>Lead: </a:t>
            </a:r>
            <a:r>
              <a:rPr lang="en" sz="1500"/>
              <a:t>Kaleb Patrick, </a:t>
            </a:r>
            <a:r>
              <a:rPr lang="en" sz="1500" i="1"/>
              <a:t>Assoc VP, Innovation and Online</a:t>
            </a:r>
            <a:endParaRPr sz="1500" i="1"/>
          </a:p>
          <a:p>
            <a:pPr marL="228600" lvl="0" indent="-266700" algn="l" rtl="0">
              <a:spcBef>
                <a:spcPts val="0"/>
              </a:spcBef>
              <a:spcAft>
                <a:spcPts val="0"/>
              </a:spcAft>
              <a:buSzPts val="1500"/>
              <a:buChar char="●"/>
            </a:pPr>
            <a:r>
              <a:rPr lang="en" sz="1500" b="1"/>
              <a:t>Partner(s): </a:t>
            </a:r>
            <a:r>
              <a:rPr lang="en" sz="1500" i="1"/>
              <a:t>(n/a)</a:t>
            </a:r>
            <a:endParaRPr sz="1500" i="1"/>
          </a:p>
          <a:p>
            <a:pPr marL="228600" lvl="0" indent="-266700" algn="l" rtl="0">
              <a:spcBef>
                <a:spcPts val="0"/>
              </a:spcBef>
              <a:spcAft>
                <a:spcPts val="0"/>
              </a:spcAft>
              <a:buSzPts val="1500"/>
              <a:buChar char="●"/>
            </a:pPr>
            <a:r>
              <a:rPr lang="en" sz="1500" b="1"/>
              <a:t>Team:</a:t>
            </a:r>
            <a:endParaRPr sz="1500" b="1"/>
          </a:p>
          <a:p>
            <a:pPr marL="571500" lvl="1" indent="-317500" algn="l" rtl="0">
              <a:spcBef>
                <a:spcPts val="0"/>
              </a:spcBef>
              <a:spcAft>
                <a:spcPts val="0"/>
              </a:spcAft>
              <a:buSzPts val="1400"/>
              <a:buChar char="○"/>
            </a:pPr>
            <a:r>
              <a:rPr lang="en" sz="1400"/>
              <a:t>Nel Boose, </a:t>
            </a:r>
            <a:r>
              <a:rPr lang="en" sz="1400" i="1"/>
              <a:t>Exec Dir,  Business Operations</a:t>
            </a:r>
            <a:endParaRPr sz="1400" i="1"/>
          </a:p>
          <a:p>
            <a:pPr marL="571500" lvl="1" indent="-317500" algn="l" rtl="0">
              <a:spcBef>
                <a:spcPts val="0"/>
              </a:spcBef>
              <a:spcAft>
                <a:spcPts val="0"/>
              </a:spcAft>
              <a:buSzPts val="1400"/>
              <a:buChar char="○"/>
            </a:pPr>
            <a:r>
              <a:rPr lang="en" sz="1400"/>
              <a:t>Darcie Wilson, </a:t>
            </a:r>
            <a:r>
              <a:rPr lang="en" sz="1400" i="1"/>
              <a:t>Exec Dir, Portfolio Management</a:t>
            </a:r>
            <a:endParaRPr sz="1400" i="1"/>
          </a:p>
          <a:p>
            <a:pPr marL="571500" lvl="1" indent="-317500" algn="l" rtl="0">
              <a:spcBef>
                <a:spcPts val="0"/>
              </a:spcBef>
              <a:spcAft>
                <a:spcPts val="0"/>
              </a:spcAft>
              <a:buSzPts val="1400"/>
              <a:buChar char="○"/>
            </a:pPr>
            <a:r>
              <a:rPr lang="en" sz="1400"/>
              <a:t>Casie Hansel, </a:t>
            </a:r>
            <a:r>
              <a:rPr lang="en" sz="1400" i="1"/>
              <a:t>Regional Dir, Business and Community Engagement</a:t>
            </a:r>
            <a:endParaRPr sz="1400" i="1"/>
          </a:p>
          <a:p>
            <a:pPr marL="571500" lvl="1" indent="-317500" algn="l" rtl="0">
              <a:spcBef>
                <a:spcPts val="0"/>
              </a:spcBef>
              <a:spcAft>
                <a:spcPts val="0"/>
              </a:spcAft>
              <a:buSzPts val="1400"/>
              <a:buChar char="○"/>
            </a:pPr>
            <a:r>
              <a:rPr lang="en" sz="1400"/>
              <a:t>Katie Bollman, </a:t>
            </a:r>
            <a:r>
              <a:rPr lang="en" sz="1400" i="1"/>
              <a:t>Dir, Online Student Services</a:t>
            </a:r>
            <a:endParaRPr sz="1400" i="1"/>
          </a:p>
        </p:txBody>
      </p:sp>
      <p:sp>
        <p:nvSpPr>
          <p:cNvPr id="154" name="Google Shape;154;g29ae1cc8bc9_0_48"/>
          <p:cNvSpPr txBox="1">
            <a:spLocks noGrp="1"/>
          </p:cNvSpPr>
          <p:nvPr>
            <p:ph type="body" idx="1"/>
          </p:nvPr>
        </p:nvSpPr>
        <p:spPr>
          <a:xfrm>
            <a:off x="4691725" y="1469275"/>
            <a:ext cx="3774300" cy="3210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b="1"/>
              <a:t>Alpena Community College</a:t>
            </a:r>
            <a:endParaRPr sz="1700" b="1"/>
          </a:p>
          <a:p>
            <a:pPr marL="228600" lvl="0" indent="-266700" algn="l" rtl="0">
              <a:spcBef>
                <a:spcPts val="0"/>
              </a:spcBef>
              <a:spcAft>
                <a:spcPts val="0"/>
              </a:spcAft>
              <a:buSzPts val="1500"/>
              <a:buChar char="●"/>
            </a:pPr>
            <a:r>
              <a:rPr lang="en" sz="1500" b="1"/>
              <a:t>Lead: </a:t>
            </a:r>
            <a:r>
              <a:rPr lang="en" sz="1500"/>
              <a:t>Paige Gordier, </a:t>
            </a:r>
            <a:r>
              <a:rPr lang="en" sz="1500" i="1"/>
              <a:t>VP of Instruction</a:t>
            </a:r>
            <a:endParaRPr sz="1500" i="1"/>
          </a:p>
          <a:p>
            <a:pPr marL="228600" lvl="0" indent="-266700" algn="l" rtl="0">
              <a:spcBef>
                <a:spcPts val="0"/>
              </a:spcBef>
              <a:spcAft>
                <a:spcPts val="0"/>
              </a:spcAft>
              <a:buSzPts val="1500"/>
              <a:buChar char="●"/>
            </a:pPr>
            <a:r>
              <a:rPr lang="en" sz="1500" b="1"/>
              <a:t>Partner(s):  </a:t>
            </a:r>
            <a:r>
              <a:rPr lang="en" sz="1500" i="1"/>
              <a:t>(n/a)</a:t>
            </a:r>
            <a:endParaRPr sz="1500" i="1"/>
          </a:p>
          <a:p>
            <a:pPr marL="228600" lvl="0" indent="-266700" algn="l" rtl="0">
              <a:spcBef>
                <a:spcPts val="0"/>
              </a:spcBef>
              <a:spcAft>
                <a:spcPts val="0"/>
              </a:spcAft>
              <a:buSzPts val="1500"/>
              <a:buChar char="●"/>
            </a:pPr>
            <a:r>
              <a:rPr lang="en" sz="1500" b="1"/>
              <a:t>Team:</a:t>
            </a:r>
            <a:endParaRPr sz="1500" b="1"/>
          </a:p>
          <a:p>
            <a:pPr marL="571500" lvl="1" indent="-317500" algn="l" rtl="0">
              <a:spcBef>
                <a:spcPts val="0"/>
              </a:spcBef>
              <a:spcAft>
                <a:spcPts val="0"/>
              </a:spcAft>
              <a:buSzPts val="1400"/>
              <a:buChar char="○"/>
            </a:pPr>
            <a:r>
              <a:rPr lang="en" sz="1400"/>
              <a:t>Nancy Sequin, </a:t>
            </a:r>
            <a:r>
              <a:rPr lang="en" sz="1400" i="1"/>
              <a:t>Dean of Students</a:t>
            </a:r>
            <a:endParaRPr sz="1400" i="1"/>
          </a:p>
          <a:p>
            <a:pPr marL="571500" lvl="1" indent="-317500" algn="l" rtl="0">
              <a:spcBef>
                <a:spcPts val="0"/>
              </a:spcBef>
              <a:spcAft>
                <a:spcPts val="0"/>
              </a:spcAft>
              <a:buSzPts val="1400"/>
              <a:buChar char="○"/>
            </a:pPr>
            <a:r>
              <a:rPr lang="en" sz="1400"/>
              <a:t>Dawn Stone, </a:t>
            </a:r>
            <a:r>
              <a:rPr lang="en" sz="1400" i="1"/>
              <a:t>Dean of Workforce Development</a:t>
            </a:r>
            <a:endParaRPr sz="1400" i="1"/>
          </a:p>
          <a:p>
            <a:pPr marL="571500" lvl="1" indent="-317500" algn="l" rtl="0">
              <a:spcBef>
                <a:spcPts val="0"/>
              </a:spcBef>
              <a:spcAft>
                <a:spcPts val="0"/>
              </a:spcAft>
              <a:buSzPts val="1400"/>
              <a:buChar char="○"/>
            </a:pPr>
            <a:r>
              <a:rPr lang="en" sz="1400"/>
              <a:t>Mike Kollien, </a:t>
            </a:r>
            <a:r>
              <a:rPr lang="en" sz="1400" i="1"/>
              <a:t>Dir of Admissions</a:t>
            </a:r>
            <a:endParaRPr sz="1400" i="1"/>
          </a:p>
          <a:p>
            <a:pPr marL="571500" lvl="1" indent="-317500" algn="l" rtl="0">
              <a:spcBef>
                <a:spcPts val="0"/>
              </a:spcBef>
              <a:spcAft>
                <a:spcPts val="0"/>
              </a:spcAft>
              <a:buSzPts val="1400"/>
              <a:buChar char="○"/>
            </a:pPr>
            <a:r>
              <a:rPr lang="en" sz="1400"/>
              <a:t>Lisa	Snyder, </a:t>
            </a:r>
            <a:r>
              <a:rPr lang="en" sz="1400" i="1"/>
              <a:t>Exec Dir of the Office of Information Technology</a:t>
            </a:r>
            <a:endParaRPr sz="1400" i="1"/>
          </a:p>
          <a:p>
            <a:pPr marL="571500" lvl="1" indent="-317500" algn="l" rtl="0">
              <a:spcBef>
                <a:spcPts val="0"/>
              </a:spcBef>
              <a:spcAft>
                <a:spcPts val="0"/>
              </a:spcAft>
              <a:buSzPts val="1400"/>
              <a:buChar char="○"/>
            </a:pPr>
            <a:r>
              <a:rPr lang="en" sz="1400"/>
              <a:t>Todd Wozniak, </a:t>
            </a:r>
            <a:r>
              <a:rPr lang="en" sz="1400" i="1"/>
              <a:t>Student Success Center</a:t>
            </a:r>
            <a:endParaRPr sz="1400" i="1"/>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b833f9-8d39-4014-89df-b80a2295c159">
      <Terms xmlns="http://schemas.microsoft.com/office/infopath/2007/PartnerControls"/>
    </lcf76f155ced4ddcb4097134ff3c332f>
    <TaxCatchAll xmlns="4af6a590-cd46-4f33-908b-d7bae934b03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B1F1EFF8A3CB47B12ABB4D7F9C0359" ma:contentTypeVersion="18" ma:contentTypeDescription="Create a new document." ma:contentTypeScope="" ma:versionID="8bb51ea4e56611fef95082c73f241317">
  <xsd:schema xmlns:xsd="http://www.w3.org/2001/XMLSchema" xmlns:xs="http://www.w3.org/2001/XMLSchema" xmlns:p="http://schemas.microsoft.com/office/2006/metadata/properties" xmlns:ns2="bbb833f9-8d39-4014-89df-b80a2295c159" xmlns:ns3="4af6a590-cd46-4f33-908b-d7bae934b03d" targetNamespace="http://schemas.microsoft.com/office/2006/metadata/properties" ma:root="true" ma:fieldsID="5abce1c52e90ddd0c57c40787554de90" ns2:_="" ns3:_="">
    <xsd:import namespace="bbb833f9-8d39-4014-89df-b80a2295c159"/>
    <xsd:import namespace="4af6a590-cd46-4f33-908b-d7bae934b0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833f9-8d39-4014-89df-b80a2295c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967bc0a-00cb-4799-88cf-00a717b068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f6a590-cd46-4f33-908b-d7bae934b03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41ea7d-4aac-4d45-8da5-e55939d21bd4}" ma:internalName="TaxCatchAll" ma:showField="CatchAllData" ma:web="4af6a590-cd46-4f33-908b-d7bae934b0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26B154-E1B6-4DDC-A64F-D3F778A31EC6}">
  <ds:schemaRefs>
    <ds:schemaRef ds:uri="http://schemas.microsoft.com/sharepoint/v3/contenttype/forms"/>
  </ds:schemaRefs>
</ds:datastoreItem>
</file>

<file path=customXml/itemProps2.xml><?xml version="1.0" encoding="utf-8"?>
<ds:datastoreItem xmlns:ds="http://schemas.openxmlformats.org/officeDocument/2006/customXml" ds:itemID="{BB16ED83-DA1E-41C9-8866-B00CD31A7863}">
  <ds:schemaRefs>
    <ds:schemaRef ds:uri="http://schemas.microsoft.com/office/2006/metadata/properties"/>
    <ds:schemaRef ds:uri="http://schemas.microsoft.com/office/infopath/2007/PartnerControls"/>
    <ds:schemaRef ds:uri="bbb833f9-8d39-4014-89df-b80a2295c159"/>
    <ds:schemaRef ds:uri="4af6a590-cd46-4f33-908b-d7bae934b03d"/>
  </ds:schemaRefs>
</ds:datastoreItem>
</file>

<file path=customXml/itemProps3.xml><?xml version="1.0" encoding="utf-8"?>
<ds:datastoreItem xmlns:ds="http://schemas.openxmlformats.org/officeDocument/2006/customXml" ds:itemID="{890C6DA1-8F0C-4DE1-9688-6B0AAD7C1D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833f9-8d39-4014-89df-b80a2295c159"/>
    <ds:schemaRef ds:uri="4af6a590-cd46-4f33-908b-d7bae934b0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4384</Words>
  <Application>Microsoft Office PowerPoint</Application>
  <PresentationFormat>On-screen Show (16:9)</PresentationFormat>
  <Paragraphs>315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Raleway</vt:lpstr>
      <vt:lpstr>Lato</vt:lpstr>
      <vt:lpstr>Source Sans Pro</vt:lpstr>
      <vt:lpstr>Streamline</vt:lpstr>
      <vt:lpstr>Michigan Regional Adult Initiative  for Skills and Education (MI-RAISE) Design Lab</vt:lpstr>
      <vt:lpstr>Welcome!</vt:lpstr>
      <vt:lpstr>Agenda</vt:lpstr>
      <vt:lpstr>“Innovation is hard at first, clumsy in the middle, but incredible at the end."   ~Sravani Saha Nakhro, Physician and Humanitarian</vt:lpstr>
      <vt:lpstr>MI-RAISE Design Lab Key Partners </vt:lpstr>
      <vt:lpstr>The MI-RAISE Design Lab Cohort</vt:lpstr>
      <vt:lpstr>The MI-RAISE Design Lab Cohort</vt:lpstr>
      <vt:lpstr>The MI-RAISE Design Lab Cohort</vt:lpstr>
      <vt:lpstr>The MI-RAISE Design Lab Cohort</vt:lpstr>
      <vt:lpstr>The MI-RAISE Design Lab Cohort</vt:lpstr>
      <vt:lpstr>The MI-RAISE Design Lab Cohort</vt:lpstr>
      <vt:lpstr>Goal of the MI-RAISE Design Lab </vt:lpstr>
      <vt:lpstr>Adult Learners </vt:lpstr>
      <vt:lpstr>MI-RAISE Design Lab Process </vt:lpstr>
      <vt:lpstr>Self-Assessment Preview </vt:lpstr>
      <vt:lpstr>MI-RAISE Design Lab Process: December - March Workshops</vt:lpstr>
      <vt:lpstr>MI-RAISE Design Lab Process: January - May Design Sprint</vt:lpstr>
      <vt:lpstr>Networked Learning Opportunities - Save the Dates! </vt:lpstr>
      <vt:lpstr>Next Steps</vt:lpstr>
      <vt:lpstr>Q &amp; A   Contact us: TheCenter@talentfirst.net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Regional Adult Initiative  for Skills and Education (MI-RAISE) Design Lab</dc:title>
  <cp:lastModifiedBy>Jeremy Hendges</cp:lastModifiedBy>
  <cp:revision>1</cp:revision>
  <dcterms:modified xsi:type="dcterms:W3CDTF">2024-01-31T00:02:51Z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0x010100B1B1F1EFF8A3CB47B12ABB4D7F9C0359</vt:lpwstr>
  </property>
  <property fmtid="{D5CDD505-2E9C-101B-9397-08002B2CF9AE}" pid="3" name="MediaServiceImageTags">
    <vt:lpwstr/>
  </property>
</Properties>
</file>