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Raleway"/>
      <p:regular r:id="rId40"/>
      <p:bold r:id="rId41"/>
      <p:italic r:id="rId42"/>
      <p:boldItalic r:id="rId43"/>
    </p:embeddedFont>
    <p:embeddedFont>
      <p:font typeface="La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8" roundtripDataSignature="AMtx7mhOJwjdBxK3jv1prh1F8TSIQP8Q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39" Type="http://schemas.openxmlformats.org/officeDocument/2006/relationships/slide" Target="slides/slide34.xml"/><Relationship Id="rId18" Type="http://schemas.openxmlformats.org/officeDocument/2006/relationships/slide" Target="slides/slide13.xml"/><Relationship Id="rId42" Type="http://schemas.openxmlformats.org/officeDocument/2006/relationships/font" Target="fonts/Raleway-italic.fntdata"/><Relationship Id="rId21" Type="http://schemas.openxmlformats.org/officeDocument/2006/relationships/slide" Target="slides/slide16.xml"/><Relationship Id="rId47" Type="http://schemas.openxmlformats.org/officeDocument/2006/relationships/font" Target="fonts/Lato-boldItalic.fntdata"/><Relationship Id="rId34" Type="http://schemas.openxmlformats.org/officeDocument/2006/relationships/slide" Target="slides/slide29.xml"/><Relationship Id="rId50"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Raleway-regular.fntdata"/><Relationship Id="rId24" Type="http://schemas.openxmlformats.org/officeDocument/2006/relationships/slide" Target="slides/slide19.xml"/><Relationship Id="rId45" Type="http://schemas.openxmlformats.org/officeDocument/2006/relationships/font" Target="fonts/Lato-bold.fntdata"/><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slide" Target="slides/slide31.xml"/><Relationship Id="rId49" Type="http://schemas.openxmlformats.org/officeDocument/2006/relationships/customXml" Target="../customXml/item1.xml"/><Relationship Id="rId44" Type="http://schemas.openxmlformats.org/officeDocument/2006/relationships/font" Target="fonts/Lato-regular.fntdata"/><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3" Type="http://schemas.openxmlformats.org/officeDocument/2006/relationships/font" Target="fonts/Raleway-boldItalic.fntdata"/><Relationship Id="rId4" Type="http://schemas.openxmlformats.org/officeDocument/2006/relationships/slideMaster" Target="slideMasters/slideMaster1.xml"/><Relationship Id="rId9" Type="http://schemas.openxmlformats.org/officeDocument/2006/relationships/slide" Target="slides/slide4.xml"/><Relationship Id="rId48" Type="http://customschemas.google.com/relationships/presentationmetadata" Target="metadata"/><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 Id="rId46" Type="http://schemas.openxmlformats.org/officeDocument/2006/relationships/font" Target="fonts/Lato-italic.fntdata"/><Relationship Id="rId25" Type="http://schemas.openxmlformats.org/officeDocument/2006/relationships/slide" Target="slides/slide20.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font" Target="fonts/Raleway-bold.fntdata"/><Relationship Id="rId1" Type="http://schemas.openxmlformats.org/officeDocument/2006/relationships/theme" Target="theme/theme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Jeremy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
                <a:solidFill>
                  <a:schemeClr val="dk1"/>
                </a:solidFill>
              </a:rPr>
              <a:t>-Please go to the upper right corner of your pic or to your name on the participant list and rename yourself to include your institution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
                <a:solidFill>
                  <a:schemeClr val="dk1"/>
                </a:solidFill>
              </a:rPr>
              <a:t>-This is the first of several workshops designed to share strategies and promising practices that can help your institution identify focal areas you may want to develop as part of a grant proposal and your college’s overall approach to increasing recruitment, enrollment, </a:t>
            </a:r>
            <a:r>
              <a:rPr i="1" lang="en">
                <a:solidFill>
                  <a:schemeClr val="dk1"/>
                </a:solidFill>
              </a:rPr>
              <a:t>persistence</a:t>
            </a:r>
            <a:r>
              <a:rPr i="1" lang="en">
                <a:solidFill>
                  <a:schemeClr val="dk1"/>
                </a:solidFill>
              </a:rPr>
              <a:t>, and completion for adult learners. </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
                <a:solidFill>
                  <a:schemeClr val="dk1"/>
                </a:solidFill>
              </a:rPr>
              <a:t>We’ll share a few reminders about the process, timeline, partners, and next steps. </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rPr i="1" lang="en">
                <a:solidFill>
                  <a:schemeClr val="dk1"/>
                </a:solidFill>
              </a:rPr>
              <a:t>-We’re excited that you’re here, and we’re looking forward to diving in.</a:t>
            </a:r>
            <a:endParaRPr i="1">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86f52ae8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2986f52ae8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Let’s start with the definition of an adult learner</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term adult learner is a bit funny because our government recognizes you as an adult at 18 and the overwhelming majority of college students are over that age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field tends to define adult learners, although this isn’t an ironclad definition, as someone beginning or restarting their postsecondary education at or over the age of 25</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These individuals are also sometimes referred to as nontraditioal learners because they have 1 or more characteristics that are considered non-traditional in higher education</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sz="1200">
                <a:solidFill>
                  <a:schemeClr val="dk1"/>
                </a:solidFill>
                <a:latin typeface="Calibri"/>
                <a:ea typeface="Calibri"/>
                <a:cs typeface="Calibri"/>
                <a:sym typeface="Calibri"/>
              </a:rPr>
              <a:t>Filing independent</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sz="1200">
                <a:solidFill>
                  <a:schemeClr val="dk1"/>
                </a:solidFill>
                <a:latin typeface="Calibri"/>
                <a:ea typeface="Calibri"/>
                <a:cs typeface="Calibri"/>
                <a:sym typeface="Calibri"/>
              </a:rPr>
              <a:t>Parent</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sz="1200">
                <a:solidFill>
                  <a:schemeClr val="dk1"/>
                </a:solidFill>
                <a:latin typeface="Calibri"/>
                <a:ea typeface="Calibri"/>
                <a:cs typeface="Calibri"/>
                <a:sym typeface="Calibri"/>
              </a:rPr>
              <a:t>Veteran</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sz="1200">
                <a:solidFill>
                  <a:schemeClr val="dk1"/>
                </a:solidFill>
                <a:latin typeface="Calibri"/>
                <a:ea typeface="Calibri"/>
                <a:cs typeface="Calibri"/>
                <a:sym typeface="Calibri"/>
              </a:rPr>
              <a:t>Working</a:t>
            </a:r>
            <a:endParaRPr sz="1200">
              <a:solidFill>
                <a:schemeClr val="dk1"/>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1400">
                <a:solidFill>
                  <a:schemeClr val="dk1"/>
                </a:solidFill>
              </a:rPr>
              <a:t>●</a:t>
            </a:r>
            <a:r>
              <a:rPr lang="en" sz="1200">
                <a:solidFill>
                  <a:schemeClr val="dk1"/>
                </a:solidFill>
                <a:latin typeface="Calibri"/>
                <a:ea typeface="Calibri"/>
                <a:cs typeface="Calibri"/>
                <a:sym typeface="Calibri"/>
              </a:rPr>
              <a:t>Attending part-time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Often these two are synonymous because the research shows that age is a pretty good proxy for one or more of these characteristics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Now at ESG we prefer the term posttraditional over nontraditional for two reasons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It offers up more humanizing language for these students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Recognizes that non-traditional is the new traditional - something like 60-70% of college students today have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In MI, 2.5M adults lack postsecondary credential (nearly half of adults in MI)</a:t>
            </a:r>
            <a:endParaRPr/>
          </a:p>
          <a:p>
            <a:pPr indent="0" lvl="0" marL="0" rtl="0" algn="l">
              <a:lnSpc>
                <a:spcPct val="115000"/>
              </a:lnSpc>
              <a:spcBef>
                <a:spcPts val="0"/>
              </a:spcBef>
              <a:spcAft>
                <a:spcPts val="0"/>
              </a:spcAft>
              <a:buNone/>
            </a:pPr>
            <a:r>
              <a:t/>
            </a:r>
            <a:endParaRPr i="1">
              <a:solidFill>
                <a:srgbClr val="595959"/>
              </a:solidFill>
            </a:endParaRPr>
          </a:p>
          <a:p>
            <a:pPr indent="0" lvl="0" marL="0" rtl="0" algn="l">
              <a:lnSpc>
                <a:spcPct val="100000"/>
              </a:lnSpc>
              <a:spcBef>
                <a:spcPts val="0"/>
              </a:spcBef>
              <a:spcAft>
                <a:spcPts val="0"/>
              </a:spcAft>
              <a:buClr>
                <a:schemeClr val="dk1"/>
              </a:buClr>
              <a:buSzPts val="1100"/>
              <a:buFont typeface="Arial"/>
              <a:buNone/>
            </a:pPr>
            <a:r>
              <a:t/>
            </a:r>
            <a:endParaRPr i="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5b1be45043b313b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b1be45043b313b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5b1be45043b313b1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b1be45043b313b1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5b1be45043b313b1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b1be45043b313b1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5b1be45043b313b1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b1be45043b313b1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5b1be45043b313b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b1be45043b313b1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5b1be45043b313b1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b1be45043b313b1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5b1be45043b313b1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b1be45043b313b1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5b1be45043b313b1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b1be45043b313b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5b1be45043b313b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5b1be45043b313b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Christine</a:t>
            </a:r>
            <a:endParaRPr/>
          </a:p>
          <a:p>
            <a:pPr indent="0" lvl="0" marL="0" rtl="0" algn="l">
              <a:spcBef>
                <a:spcPts val="0"/>
              </a:spcBef>
              <a:spcAft>
                <a:spcPts val="0"/>
              </a:spcAft>
              <a:buNone/>
            </a:pPr>
            <a:r>
              <a:rPr lang="en"/>
              <a:t>So, let’s talk about how we do this. As we are sharing some strategies and actions, for each category, make in this document or in chat about things your institution is “Doing now? Do Differently? Obstacles?”. We will share some of these a little later.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8b81031c1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98b81031c1_5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5b1be45043b313b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5b1be45043b313b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5b1be45043b313b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b1be45043b313b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5b1be45043b313b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5b1be45043b313b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5b1be45043b313b1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5b1be45043b313b1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5b1be45043b313b1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5b1be45043b313b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5b1be45043b313b1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5b1be45043b313b1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5b1be45043b313b1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5b1be45043b313b1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5b1be45043b313b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5b1be45043b313b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5b1be45043b313b1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5b1be45043b313b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5b1be45043b313b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5b1be45043b313b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Jeremy</a:t>
            </a:r>
            <a:endParaRPr b="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t>
            </a:r>
            <a:endParaRPr/>
          </a:p>
          <a:p>
            <a:pPr indent="0" lvl="0" marL="4572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AK suggested talking points for Jeremy’s opening</a:t>
            </a:r>
            <a:endParaRPr i="1">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rPr lang="en">
                <a:solidFill>
                  <a:schemeClr val="dk1"/>
                </a:solidFill>
              </a:rPr>
              <a:t>Goal of the MI-RAISE Design Lab</a:t>
            </a:r>
            <a:endParaRPr>
              <a:solidFill>
                <a:schemeClr val="dk1"/>
              </a:solidFill>
            </a:endParaRPr>
          </a:p>
          <a:p>
            <a:pPr indent="0" lvl="0" marL="0" rtl="0" algn="l">
              <a:lnSpc>
                <a:spcPct val="100000"/>
              </a:lnSpc>
              <a:spcBef>
                <a:spcPts val="0"/>
              </a:spcBef>
              <a:spcAft>
                <a:spcPts val="0"/>
              </a:spcAft>
              <a:buSzPts val="1100"/>
              <a:buNone/>
            </a:pPr>
            <a:r>
              <a:rPr i="1" lang="en">
                <a:solidFill>
                  <a:schemeClr val="dk1"/>
                </a:solidFill>
              </a:rPr>
              <a:t>--The goal of this 6 month process is to help you and your colleagues build strong, strategic, actionable plans for significantly enhancing and improving your ability to serve adult learners.  </a:t>
            </a:r>
            <a:endParaRPr i="1">
              <a:solidFill>
                <a:schemeClr val="dk1"/>
              </a:solidFill>
            </a:endParaRPr>
          </a:p>
          <a:p>
            <a:pPr indent="0" lvl="0" marL="0" rtl="0" algn="l">
              <a:lnSpc>
                <a:spcPct val="100000"/>
              </a:lnSpc>
              <a:spcBef>
                <a:spcPts val="0"/>
              </a:spcBef>
              <a:spcAft>
                <a:spcPts val="0"/>
              </a:spcAft>
              <a:buSzPts val="1100"/>
              <a:buNone/>
            </a:pPr>
            <a:r>
              <a:rPr i="1" lang="en">
                <a:solidFill>
                  <a:schemeClr val="dk1"/>
                </a:solidFill>
              </a:rPr>
              <a:t>In the near future, starting with but not limited to, the first round of IIA grants, resources will be made available to support institutional capacity for more effectively meeting the needs of adult learners. To be competitive for these resources, institutions and partnerships will need to demonstrate that they have undertaken a careful, planful process in developing proposals. The MI-RAISE Design Lab has been designed to provide a light, but structured process for building out strong project plans. </a:t>
            </a:r>
            <a:endParaRPr i="1">
              <a:solidFill>
                <a:schemeClr val="dk1"/>
              </a:solidFill>
            </a:endParaRPr>
          </a:p>
          <a:p>
            <a:pPr indent="0" lvl="0" marL="0" rtl="0" algn="l">
              <a:lnSpc>
                <a:spcPct val="100000"/>
              </a:lnSpc>
              <a:spcBef>
                <a:spcPts val="0"/>
              </a:spcBef>
              <a:spcAft>
                <a:spcPts val="0"/>
              </a:spcAft>
              <a:buSzPts val="1100"/>
              <a:buNone/>
            </a:pPr>
            <a:r>
              <a:t/>
            </a:r>
            <a:endParaRPr i="1">
              <a:solidFill>
                <a:schemeClr val="dk1"/>
              </a:solidFill>
            </a:endParaRPr>
          </a:p>
          <a:p>
            <a:pPr indent="0" lvl="0" marL="0" rtl="0" algn="l">
              <a:lnSpc>
                <a:spcPct val="100000"/>
              </a:lnSpc>
              <a:spcBef>
                <a:spcPts val="0"/>
              </a:spcBef>
              <a:spcAft>
                <a:spcPts val="0"/>
              </a:spcAft>
              <a:buSzPts val="1100"/>
              <a:buNone/>
            </a:pPr>
            <a:r>
              <a:rPr i="1" lang="en">
                <a:solidFill>
                  <a:schemeClr val="dk1"/>
                </a:solidFill>
              </a:rPr>
              <a:t>--The reason we’re taking this approach is because we know from listening to you in a variety of settings that 1) you need resources to do important work, 2) you don’t have a lot of time to think strategically, because you’re so busy working every day on the huge array of responsibilities you have, 3) it’s far too easy to work in silos and miss those opportunities to connect across areas in creative ways that can positively impact your students’ experiences, and 4) for most of you, even if it’s in your institutional bones, effectively meeting the diverse needs of today’s adult learners is hard work that requires next-level strategy and coordination. </a:t>
            </a:r>
            <a:endParaRPr i="1">
              <a:solidFill>
                <a:schemeClr val="dk1"/>
              </a:solidFill>
            </a:endParaRPr>
          </a:p>
          <a:p>
            <a:pPr indent="0" lvl="0" marL="0" rtl="0" algn="l">
              <a:lnSpc>
                <a:spcPct val="100000"/>
              </a:lnSpc>
              <a:spcBef>
                <a:spcPts val="0"/>
              </a:spcBef>
              <a:spcAft>
                <a:spcPts val="0"/>
              </a:spcAft>
              <a:buSzPts val="1100"/>
              <a:buNone/>
            </a:pPr>
            <a:r>
              <a:t/>
            </a:r>
            <a:endParaRPr i="1">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5b1be45043b313b1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5b1be45043b313b1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5b1be45043b313b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5b1be45043b313b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5b1be45043b313b1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5b1be45043b313b1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Christine</a:t>
            </a:r>
            <a:endParaRPr/>
          </a:p>
          <a:p>
            <a:pPr indent="0" lvl="0" marL="0" rtl="0" algn="l">
              <a:spcBef>
                <a:spcPts val="0"/>
              </a:spcBef>
              <a:spcAft>
                <a:spcPts val="0"/>
              </a:spcAft>
              <a:buNone/>
            </a:pPr>
            <a:r>
              <a:rPr lang="en"/>
              <a:t>Now it’s time to hear from you.</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986f52ae89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2986f52ae89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Jeremy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AK suggested talking points for Jeremy: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
              <a:t>Following this meeting, possibly in your inbox right now, you’ll find a sign up sheet for your initial self-assessment reflection session that we’re asking each of your teams to participate in before the end of the year. At that meeting you’ll also be asked to schedule your design sprint kick-off with Sova in January, so please come to that meeting with your team’s January availability. </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rPr i="1" lang="en"/>
              <a:t>And finally, please be sure to mark your calendars for the virtual convening on December 12 and the in-person meeting January 17 </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Jeremy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
              <a:t>We’re happy to answer questions now and, should you have questions following this meeting, feel free to reach out and we’ll make sure to direct your question to the right person. </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t/>
            </a:r>
            <a:endParaRPr i="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876637a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g29876637a7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Jeremy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
              <a:t>We have a great group of partners here that are going to be working together behind the scenes and with you in a coordinated way to provide you with the information, ideas, and support you need to build strong, grounded proposals. The Center is the lead and we’re excited to be in this work </a:t>
            </a:r>
            <a:r>
              <a:rPr lang="en"/>
              <a:t>(insert ½ a sentence on the Center’s origin and charge).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
              <a:t>Education Strategy Group, through a Kresge Foundation grant, is bringing their expertise to provide grounding for the Design Lab participants, to help produce labor market data for participating institutions, and to provide convening support and network learning opportunities. They have created a self-assessment tool that you’ll be provided with and around which you’ll have one 60-90 minute grounding session before the end of the year. Our ESG colleagues will tell you more about that in a moment, but know that the self-assessment discussion will not be an onerous process, but a discussion. You’ll have the opportunity to prepare for the session, but no preparation will be required. </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rPr i="1" lang="en"/>
              <a:t>Sova is the design process lead and their team will be working individually with your institutions to tailor a process that will result in compelling, strategic, actionable, grounded proposals for the IIA. In a couple of minutes here, you’ll hear about Sova’s approach to this work, but know that Sova is committed to meeting you where you are and tailoring a process that feels light, fits within the realities of your team’s busy lives, and that helps you build the strongest possible proposals by May. </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rPr i="1" lang="en"/>
              <a:t>CollegeAPP will be providing Adult Prospect Pipeline data mining and modeling to help you think strategically and broadly about the opportunities you have in your service region. Additional data analysis of this kind will be helpful to you in the work of building strong, grounded proposals.</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rPr i="1" lang="en"/>
              <a:t>TalentFirst will be working with ESG and CollegeAPP to extend our collective capacity to provide you with good information about the broader landscape that your institutions are operating in and the labor market opportunities that exist in your service region.</a:t>
            </a:r>
            <a:endParaRPr i="1"/>
          </a:p>
          <a:p>
            <a:pPr indent="0" lvl="0" marL="0" rtl="0" algn="l">
              <a:lnSpc>
                <a:spcPct val="100000"/>
              </a:lnSpc>
              <a:spcBef>
                <a:spcPts val="0"/>
              </a:spcBef>
              <a:spcAft>
                <a:spcPts val="0"/>
              </a:spcAft>
              <a:buSzPts val="1100"/>
              <a:buNone/>
            </a:pPr>
            <a:r>
              <a:t/>
            </a:r>
            <a:endParaRPr i="1"/>
          </a:p>
          <a:p>
            <a:pPr indent="0" lvl="0" marL="0" rtl="0" algn="l">
              <a:lnSpc>
                <a:spcPct val="100000"/>
              </a:lnSpc>
              <a:spcBef>
                <a:spcPts val="0"/>
              </a:spcBef>
              <a:spcAft>
                <a:spcPts val="0"/>
              </a:spcAft>
              <a:buSzPts val="1100"/>
              <a:buNone/>
            </a:pPr>
            <a:r>
              <a:rPr i="1" lang="en"/>
              <a:t>While the support has been assembled specifically for the purpose of readying institutions to apply for IIA and other grants, we think the insights and support provided by the partners will be of wider benefit to you and your colleagues. </a:t>
            </a:r>
            <a:endParaRPr i="1"/>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9ae1cc8bc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29ae1cc8bc9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i="1">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b1be45043b313b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b1be45043b313b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b1be45043b313b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b1be45043b313b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11"/>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1"/>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2" name="Google Shape;12;p11"/>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3" name="Google Shape;13;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0" name="Shape 70"/>
        <p:cNvGrpSpPr/>
        <p:nvPr/>
      </p:nvGrpSpPr>
      <p:grpSpPr>
        <a:xfrm>
          <a:off x="0" y="0"/>
          <a:ext cx="0" cy="0"/>
          <a:chOff x="0" y="0"/>
          <a:chExt cx="0" cy="0"/>
        </a:xfrm>
      </p:grpSpPr>
      <p:grpSp>
        <p:nvGrpSpPr>
          <p:cNvPr id="71" name="Google Shape;71;p20"/>
          <p:cNvGrpSpPr/>
          <p:nvPr/>
        </p:nvGrpSpPr>
        <p:grpSpPr>
          <a:xfrm>
            <a:off x="830392" y="4169130"/>
            <a:ext cx="745763" cy="45826"/>
            <a:chOff x="4580561" y="2589004"/>
            <a:chExt cx="1064464" cy="25200"/>
          </a:xfrm>
        </p:grpSpPr>
        <p:sp>
          <p:nvSpPr>
            <p:cNvPr id="72" name="Google Shape;72;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 name="Google Shape;74;p20"/>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5" name="Google Shape;75;p20"/>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76" name="Google Shape;76;p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2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 name="Shape 14"/>
        <p:cNvGrpSpPr/>
        <p:nvPr/>
      </p:nvGrpSpPr>
      <p:grpSpPr>
        <a:xfrm>
          <a:off x="0" y="0"/>
          <a:ext cx="0" cy="0"/>
          <a:chOff x="0" y="0"/>
          <a:chExt cx="0" cy="0"/>
        </a:xfrm>
      </p:grpSpPr>
      <p:sp>
        <p:nvSpPr>
          <p:cNvPr id="15" name="Google Shape;15;p1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 name="Google Shape;16;p12"/>
          <p:cNvGrpSpPr/>
          <p:nvPr/>
        </p:nvGrpSpPr>
        <p:grpSpPr>
          <a:xfrm>
            <a:off x="830392" y="1191256"/>
            <a:ext cx="745763" cy="45826"/>
            <a:chOff x="4580561" y="2589004"/>
            <a:chExt cx="1064464" cy="25200"/>
          </a:xfrm>
        </p:grpSpPr>
        <p:sp>
          <p:nvSpPr>
            <p:cNvPr id="17" name="Google Shape;17;p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 name="Google Shape;19;p12"/>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0" name="Google Shape;20;p12"/>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1" name="Google Shape;21;p12"/>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2" name="Google Shape;22;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23" name="Shape 23"/>
        <p:cNvGrpSpPr/>
        <p:nvPr/>
      </p:nvGrpSpPr>
      <p:grpSpPr>
        <a:xfrm>
          <a:off x="0" y="0"/>
          <a:ext cx="0" cy="0"/>
          <a:chOff x="0" y="0"/>
          <a:chExt cx="0" cy="0"/>
        </a:xfrm>
      </p:grpSpPr>
      <p:grpSp>
        <p:nvGrpSpPr>
          <p:cNvPr id="24" name="Google Shape;24;p18"/>
          <p:cNvGrpSpPr/>
          <p:nvPr/>
        </p:nvGrpSpPr>
        <p:grpSpPr>
          <a:xfrm>
            <a:off x="830392" y="4169130"/>
            <a:ext cx="745763" cy="45826"/>
            <a:chOff x="4580561" y="2589004"/>
            <a:chExt cx="1064464" cy="25200"/>
          </a:xfrm>
        </p:grpSpPr>
        <p:sp>
          <p:nvSpPr>
            <p:cNvPr id="25" name="Google Shape;25;p1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 name="Google Shape;27;p18"/>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28" name="Google Shape;28;p1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1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 name="Google Shape;31;p13"/>
          <p:cNvGrpSpPr/>
          <p:nvPr/>
        </p:nvGrpSpPr>
        <p:grpSpPr>
          <a:xfrm>
            <a:off x="830392" y="1191256"/>
            <a:ext cx="745763" cy="45826"/>
            <a:chOff x="4580561" y="2589004"/>
            <a:chExt cx="1064464" cy="25200"/>
          </a:xfrm>
        </p:grpSpPr>
        <p:sp>
          <p:nvSpPr>
            <p:cNvPr id="32" name="Google Shape;32;p1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35" name="Google Shape;35;p1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6" name="Google Shape;36;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 name="Google Shape;39;p15"/>
          <p:cNvGrpSpPr/>
          <p:nvPr/>
        </p:nvGrpSpPr>
        <p:grpSpPr>
          <a:xfrm>
            <a:off x="830392" y="1191256"/>
            <a:ext cx="745763" cy="45826"/>
            <a:chOff x="4580561" y="2589004"/>
            <a:chExt cx="1064464" cy="25200"/>
          </a:xfrm>
        </p:grpSpPr>
        <p:sp>
          <p:nvSpPr>
            <p:cNvPr id="40" name="Google Shape;40;p1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15"/>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3" name="Google Shape;43;p15"/>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4" name="Google Shape;44;p15"/>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5" name="Google Shape;45;p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6" name="Shape 46"/>
        <p:cNvGrpSpPr/>
        <p:nvPr/>
      </p:nvGrpSpPr>
      <p:grpSpPr>
        <a:xfrm>
          <a:off x="0" y="0"/>
          <a:ext cx="0" cy="0"/>
          <a:chOff x="0" y="0"/>
          <a:chExt cx="0" cy="0"/>
        </a:xfrm>
      </p:grpSpPr>
      <p:grpSp>
        <p:nvGrpSpPr>
          <p:cNvPr id="47" name="Google Shape;47;p14"/>
          <p:cNvGrpSpPr/>
          <p:nvPr/>
        </p:nvGrpSpPr>
        <p:grpSpPr>
          <a:xfrm>
            <a:off x="830392" y="1191256"/>
            <a:ext cx="745763" cy="45826"/>
            <a:chOff x="4580561" y="2589004"/>
            <a:chExt cx="1064464" cy="25200"/>
          </a:xfrm>
        </p:grpSpPr>
        <p:sp>
          <p:nvSpPr>
            <p:cNvPr id="48" name="Google Shape;48;p1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 name="Google Shape;50;p14"/>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51" name="Google Shape;51;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4" name="Google Shape;54;p16"/>
          <p:cNvGrpSpPr/>
          <p:nvPr/>
        </p:nvGrpSpPr>
        <p:grpSpPr>
          <a:xfrm>
            <a:off x="830392" y="1191256"/>
            <a:ext cx="745763" cy="45826"/>
            <a:chOff x="4580561" y="2589004"/>
            <a:chExt cx="1064464" cy="25200"/>
          </a:xfrm>
        </p:grpSpPr>
        <p:sp>
          <p:nvSpPr>
            <p:cNvPr id="55" name="Google Shape;55;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 name="Google Shape;57;p1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8" name="Google Shape;58;p1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9" name="Shape 59"/>
        <p:cNvGrpSpPr/>
        <p:nvPr/>
      </p:nvGrpSpPr>
      <p:grpSpPr>
        <a:xfrm>
          <a:off x="0" y="0"/>
          <a:ext cx="0" cy="0"/>
          <a:chOff x="0" y="0"/>
          <a:chExt cx="0" cy="0"/>
        </a:xfrm>
      </p:grpSpPr>
      <p:sp>
        <p:nvSpPr>
          <p:cNvPr id="60" name="Google Shape;60;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 name="Google Shape;61;p17"/>
          <p:cNvGrpSpPr/>
          <p:nvPr/>
        </p:nvGrpSpPr>
        <p:grpSpPr>
          <a:xfrm>
            <a:off x="830392" y="1191256"/>
            <a:ext cx="745763" cy="45826"/>
            <a:chOff x="4580561" y="2589004"/>
            <a:chExt cx="1064464" cy="25200"/>
          </a:xfrm>
        </p:grpSpPr>
        <p:sp>
          <p:nvSpPr>
            <p:cNvPr id="62" name="Google Shape;62;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 name="Google Shape;64;p17"/>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5" name="Google Shape;65;p17"/>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6" name="Google Shape;66;p1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 name="Shape 67"/>
        <p:cNvGrpSpPr/>
        <p:nvPr/>
      </p:nvGrpSpPr>
      <p:grpSpPr>
        <a:xfrm>
          <a:off x="0" y="0"/>
          <a:ext cx="0" cy="0"/>
          <a:chOff x="0" y="0"/>
          <a:chExt cx="0" cy="0"/>
        </a:xfrm>
      </p:grpSpPr>
      <p:sp>
        <p:nvSpPr>
          <p:cNvPr id="68" name="Google Shape;68;p19"/>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69" name="Google Shape;69;p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info.talentfirst.net/landscape" TargetMode="External"/><Relationship Id="rId4" Type="http://schemas.openxmlformats.org/officeDocument/2006/relationships/image" Target="../media/image22.png"/><Relationship Id="rId5" Type="http://schemas.openxmlformats.org/officeDocument/2006/relationships/hyperlink" Target="https://edstrategy.org/wp-content/uploads/2021/08/ESG_Adult_Ready_Playbook_Overview_FINAL.pdf" TargetMode="External"/><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28.png"/><Relationship Id="rId7"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28.png"/><Relationship Id="rId7"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mailto:TheCenter@talentfirst.net" TargetMode="External"/><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1.png"/><Relationship Id="rId7" Type="http://schemas.openxmlformats.org/officeDocument/2006/relationships/image" Target="../media/image2.png"/><Relationship Id="rId8"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9.png"/><Relationship Id="rId13" Type="http://schemas.openxmlformats.org/officeDocument/2006/relationships/image" Target="../media/image1.jpg"/><Relationship Id="rId12"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info.talentfirst.net/mcacs" TargetMode="External"/><Relationship Id="rId4" Type="http://schemas.openxmlformats.org/officeDocument/2006/relationships/hyperlink" Target="https://edstrategy.org/" TargetMode="External"/><Relationship Id="rId9" Type="http://schemas.openxmlformats.org/officeDocument/2006/relationships/image" Target="../media/image7.png"/><Relationship Id="rId5" Type="http://schemas.openxmlformats.org/officeDocument/2006/relationships/hyperlink" Target="https://sova.org/" TargetMode="External"/><Relationship Id="rId6" Type="http://schemas.openxmlformats.org/officeDocument/2006/relationships/hyperlink" Target="https://www.yourcollegeapp.com/" TargetMode="External"/><Relationship Id="rId7" Type="http://schemas.openxmlformats.org/officeDocument/2006/relationships/hyperlink" Target="http://www.talentfirst.net/" TargetMode="External"/><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1"/>
          <p:cNvSpPr txBox="1"/>
          <p:nvPr>
            <p:ph idx="1" type="subTitle"/>
          </p:nvPr>
        </p:nvSpPr>
        <p:spPr>
          <a:xfrm>
            <a:off x="727950" y="3404100"/>
            <a:ext cx="7688100" cy="640200"/>
          </a:xfrm>
          <a:prstGeom prst="rect">
            <a:avLst/>
          </a:prstGeom>
          <a:noFill/>
          <a:ln>
            <a:noFill/>
          </a:ln>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SzPts val="1600"/>
              <a:buNone/>
            </a:pPr>
            <a:r>
              <a:rPr lang="en"/>
              <a:t>Convening</a:t>
            </a:r>
            <a:endParaRPr/>
          </a:p>
          <a:p>
            <a:pPr indent="0" lvl="0" marL="0" rtl="0" algn="ctr">
              <a:lnSpc>
                <a:spcPct val="100000"/>
              </a:lnSpc>
              <a:spcBef>
                <a:spcPts val="0"/>
              </a:spcBef>
              <a:spcAft>
                <a:spcPts val="0"/>
              </a:spcAft>
              <a:buSzPts val="1600"/>
              <a:buNone/>
            </a:pPr>
            <a:r>
              <a:rPr lang="en"/>
              <a:t>December 12, 2023</a:t>
            </a:r>
            <a:endParaRPr/>
          </a:p>
        </p:txBody>
      </p:sp>
      <p:pic>
        <p:nvPicPr>
          <p:cNvPr id="84" name="Google Shape;84;p1"/>
          <p:cNvPicPr preferRelativeResize="0"/>
          <p:nvPr/>
        </p:nvPicPr>
        <p:blipFill rotWithShape="1">
          <a:blip r:embed="rId3">
            <a:alphaModFix/>
          </a:blip>
          <a:srcRect b="0" l="0" r="0" t="0"/>
          <a:stretch/>
        </p:blipFill>
        <p:spPr>
          <a:xfrm>
            <a:off x="581375" y="272550"/>
            <a:ext cx="4573199" cy="979970"/>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606188" y="4389517"/>
            <a:ext cx="1424178" cy="640081"/>
          </a:xfrm>
          <a:prstGeom prst="rect">
            <a:avLst/>
          </a:prstGeom>
          <a:noFill/>
          <a:ln>
            <a:noFill/>
          </a:ln>
        </p:spPr>
      </p:pic>
      <p:pic>
        <p:nvPicPr>
          <p:cNvPr id="86" name="Google Shape;86;p1"/>
          <p:cNvPicPr preferRelativeResize="0"/>
          <p:nvPr/>
        </p:nvPicPr>
        <p:blipFill rotWithShape="1">
          <a:blip r:embed="rId5">
            <a:alphaModFix/>
          </a:blip>
          <a:srcRect b="23134" l="17378" r="15958" t="17673"/>
          <a:stretch/>
        </p:blipFill>
        <p:spPr>
          <a:xfrm>
            <a:off x="4885900" y="4436375"/>
            <a:ext cx="1197978" cy="630937"/>
          </a:xfrm>
          <a:prstGeom prst="rect">
            <a:avLst/>
          </a:prstGeom>
          <a:noFill/>
          <a:ln>
            <a:noFill/>
          </a:ln>
        </p:spPr>
      </p:pic>
      <p:pic>
        <p:nvPicPr>
          <p:cNvPr id="87" name="Google Shape;87;p1"/>
          <p:cNvPicPr preferRelativeResize="0"/>
          <p:nvPr/>
        </p:nvPicPr>
        <p:blipFill rotWithShape="1">
          <a:blip r:embed="rId6">
            <a:alphaModFix amt="28000"/>
          </a:blip>
          <a:srcRect b="0" l="0" r="-2040" t="-6168"/>
          <a:stretch/>
        </p:blipFill>
        <p:spPr>
          <a:xfrm>
            <a:off x="4572000" y="153637"/>
            <a:ext cx="4906226" cy="4147124"/>
          </a:xfrm>
          <a:prstGeom prst="rect">
            <a:avLst/>
          </a:prstGeom>
          <a:noFill/>
          <a:ln>
            <a:noFill/>
          </a:ln>
        </p:spPr>
      </p:pic>
      <p:sp>
        <p:nvSpPr>
          <p:cNvPr id="88" name="Google Shape;88;p1"/>
          <p:cNvSpPr txBox="1"/>
          <p:nvPr>
            <p:ph type="ctrTitle"/>
          </p:nvPr>
        </p:nvSpPr>
        <p:spPr>
          <a:xfrm>
            <a:off x="727950" y="1739400"/>
            <a:ext cx="7688100" cy="1664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sz="3100"/>
              <a:t>Michigan Regional Adult Initiative </a:t>
            </a:r>
            <a:endParaRPr sz="3100"/>
          </a:p>
          <a:p>
            <a:pPr indent="0" lvl="0" marL="0" rtl="0" algn="ctr">
              <a:lnSpc>
                <a:spcPct val="100000"/>
              </a:lnSpc>
              <a:spcBef>
                <a:spcPts val="0"/>
              </a:spcBef>
              <a:spcAft>
                <a:spcPts val="0"/>
              </a:spcAft>
              <a:buSzPts val="4200"/>
              <a:buNone/>
            </a:pPr>
            <a:r>
              <a:rPr lang="en" sz="3100"/>
              <a:t>for Skills and Education (MI-RAISE) Design Lab</a:t>
            </a:r>
            <a:endParaRPr sz="3100"/>
          </a:p>
        </p:txBody>
      </p:sp>
      <p:pic>
        <p:nvPicPr>
          <p:cNvPr id="89" name="Google Shape;89;p1"/>
          <p:cNvPicPr preferRelativeResize="0"/>
          <p:nvPr/>
        </p:nvPicPr>
        <p:blipFill rotWithShape="1">
          <a:blip r:embed="rId7">
            <a:alphaModFix/>
          </a:blip>
          <a:srcRect b="0" l="0" r="0" t="0"/>
          <a:stretch/>
        </p:blipFill>
        <p:spPr>
          <a:xfrm>
            <a:off x="2806575" y="4564799"/>
            <a:ext cx="1330150" cy="374075"/>
          </a:xfrm>
          <a:prstGeom prst="rect">
            <a:avLst/>
          </a:prstGeom>
          <a:noFill/>
          <a:ln>
            <a:noFill/>
          </a:ln>
        </p:spPr>
      </p:pic>
      <p:pic>
        <p:nvPicPr>
          <p:cNvPr id="90" name="Google Shape;90;p1"/>
          <p:cNvPicPr preferRelativeResize="0"/>
          <p:nvPr/>
        </p:nvPicPr>
        <p:blipFill rotWithShape="1">
          <a:blip r:embed="rId8">
            <a:alphaModFix/>
          </a:blip>
          <a:srcRect b="-19639" l="0" r="0" t="19639"/>
          <a:stretch/>
        </p:blipFill>
        <p:spPr>
          <a:xfrm>
            <a:off x="6699500" y="4431788"/>
            <a:ext cx="1780504" cy="6400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2986f52ae89_0_0"/>
          <p:cNvSpPr txBox="1"/>
          <p:nvPr>
            <p:ph type="title"/>
          </p:nvPr>
        </p:nvSpPr>
        <p:spPr>
          <a:xfrm>
            <a:off x="373850" y="6074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Defining Adult Learners </a:t>
            </a:r>
            <a:endParaRPr/>
          </a:p>
        </p:txBody>
      </p:sp>
      <p:sp>
        <p:nvSpPr>
          <p:cNvPr id="166" name="Google Shape;166;g2986f52ae89_0_0"/>
          <p:cNvSpPr txBox="1"/>
          <p:nvPr>
            <p:ph idx="1" type="body"/>
          </p:nvPr>
        </p:nvSpPr>
        <p:spPr>
          <a:xfrm>
            <a:off x="373850" y="1142650"/>
            <a:ext cx="6244800" cy="241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b="1" lang="en" sz="1700"/>
              <a:t>Adult learners</a:t>
            </a:r>
            <a:r>
              <a:rPr lang="en" sz="1700"/>
              <a:t> tend to be defined as those at or over the age 25 beginning or restarting their path to their first credential</a:t>
            </a:r>
            <a:endParaRPr sz="1700"/>
          </a:p>
          <a:p>
            <a:pPr indent="-336550" lvl="0" marL="457200" rtl="0" algn="l">
              <a:lnSpc>
                <a:spcPct val="115000"/>
              </a:lnSpc>
              <a:spcBef>
                <a:spcPts val="0"/>
              </a:spcBef>
              <a:spcAft>
                <a:spcPts val="0"/>
              </a:spcAft>
              <a:buSzPts val="1700"/>
              <a:buChar char="-"/>
            </a:pPr>
            <a:r>
              <a:rPr b="1" lang="en" sz="1700"/>
              <a:t>Nontraditional-learners</a:t>
            </a:r>
            <a:r>
              <a:rPr lang="en" sz="1700"/>
              <a:t> have one or more characteristics that are considered “non-traditional” in higher education</a:t>
            </a:r>
            <a:endParaRPr sz="1700"/>
          </a:p>
          <a:p>
            <a:pPr indent="-336550" lvl="0" marL="457200" rtl="0" algn="l">
              <a:lnSpc>
                <a:spcPct val="115000"/>
              </a:lnSpc>
              <a:spcBef>
                <a:spcPts val="0"/>
              </a:spcBef>
              <a:spcAft>
                <a:spcPts val="0"/>
              </a:spcAft>
              <a:buSzPts val="1700"/>
              <a:buChar char="-"/>
            </a:pPr>
            <a:r>
              <a:rPr b="1" lang="en" sz="1700"/>
              <a:t>Post-traditional learner</a:t>
            </a:r>
            <a:r>
              <a:rPr lang="en" sz="1700"/>
              <a:t> is a term that offers more humanizing language and acknowledges that students with “nontraditional” characteristics are now the norm in postsecondary education.</a:t>
            </a:r>
            <a:endParaRPr sz="1700"/>
          </a:p>
          <a:p>
            <a:pPr indent="0" lvl="0" marL="0" rtl="0" algn="l">
              <a:lnSpc>
                <a:spcPct val="115000"/>
              </a:lnSpc>
              <a:spcBef>
                <a:spcPts val="0"/>
              </a:spcBef>
              <a:spcAft>
                <a:spcPts val="0"/>
              </a:spcAft>
              <a:buSzPts val="1300"/>
              <a:buNone/>
            </a:pPr>
            <a:r>
              <a:t/>
            </a:r>
            <a:endParaRPr b="1" sz="1700"/>
          </a:p>
          <a:p>
            <a:pPr indent="0" lvl="0" marL="0" rtl="0" algn="l">
              <a:lnSpc>
                <a:spcPct val="115000"/>
              </a:lnSpc>
              <a:spcBef>
                <a:spcPts val="0"/>
              </a:spcBef>
              <a:spcAft>
                <a:spcPts val="0"/>
              </a:spcAft>
              <a:buSzPts val="1300"/>
              <a:buNone/>
            </a:pPr>
            <a:r>
              <a:rPr b="1" lang="en" sz="1700"/>
              <a:t>Who do we mean by “adult”? </a:t>
            </a:r>
            <a:r>
              <a:rPr lang="en" sz="1500"/>
              <a:t>Individuals with high school diploma or equivalency and are one year or more removed high school and, for data purposes, usually use 25 and older</a:t>
            </a:r>
            <a:endParaRPr sz="1500"/>
          </a:p>
          <a:p>
            <a:pPr indent="0" lvl="0" marL="0" rtl="0" algn="l">
              <a:lnSpc>
                <a:spcPct val="115000"/>
              </a:lnSpc>
              <a:spcBef>
                <a:spcPts val="0"/>
              </a:spcBef>
              <a:spcAft>
                <a:spcPts val="0"/>
              </a:spcAft>
              <a:buNone/>
            </a:pPr>
            <a:r>
              <a:t/>
            </a:r>
            <a:endParaRPr sz="1500"/>
          </a:p>
        </p:txBody>
      </p:sp>
      <p:pic>
        <p:nvPicPr>
          <p:cNvPr id="167" name="Google Shape;167;g2986f52ae89_0_0">
            <a:hlinkClick r:id="rId3"/>
          </p:cNvPr>
          <p:cNvPicPr preferRelativeResize="0"/>
          <p:nvPr/>
        </p:nvPicPr>
        <p:blipFill rotWithShape="1">
          <a:blip r:embed="rId4">
            <a:alphaModFix/>
          </a:blip>
          <a:srcRect b="0" l="0" r="0" t="0"/>
          <a:stretch/>
        </p:blipFill>
        <p:spPr>
          <a:xfrm>
            <a:off x="6974400" y="2874537"/>
            <a:ext cx="1969880" cy="2049613"/>
          </a:xfrm>
          <a:prstGeom prst="rect">
            <a:avLst/>
          </a:prstGeom>
          <a:noFill/>
          <a:ln>
            <a:noFill/>
          </a:ln>
        </p:spPr>
      </p:pic>
      <p:pic>
        <p:nvPicPr>
          <p:cNvPr id="168" name="Google Shape;168;g2986f52ae89_0_0">
            <a:hlinkClick r:id="rId5"/>
          </p:cNvPr>
          <p:cNvPicPr preferRelativeResize="0"/>
          <p:nvPr/>
        </p:nvPicPr>
        <p:blipFill rotWithShape="1">
          <a:blip r:embed="rId6">
            <a:alphaModFix/>
          </a:blip>
          <a:srcRect b="0" l="0" r="0" t="0"/>
          <a:stretch/>
        </p:blipFill>
        <p:spPr>
          <a:xfrm>
            <a:off x="7016000" y="607450"/>
            <a:ext cx="1667587" cy="21854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5b1be45043b313b1_38"/>
          <p:cNvSpPr txBox="1"/>
          <p:nvPr>
            <p:ph type="title"/>
          </p:nvPr>
        </p:nvSpPr>
        <p:spPr>
          <a:xfrm>
            <a:off x="729450" y="556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Diverse and Multifaceted Adult Learner</a:t>
            </a:r>
            <a:endParaRPr/>
          </a:p>
        </p:txBody>
      </p:sp>
      <p:pic>
        <p:nvPicPr>
          <p:cNvPr id="174" name="Google Shape;174;g5b1be45043b313b1_38"/>
          <p:cNvPicPr preferRelativeResize="0"/>
          <p:nvPr/>
        </p:nvPicPr>
        <p:blipFill>
          <a:blip r:embed="rId3">
            <a:alphaModFix/>
          </a:blip>
          <a:stretch>
            <a:fillRect/>
          </a:stretch>
        </p:blipFill>
        <p:spPr>
          <a:xfrm>
            <a:off x="762000" y="1625250"/>
            <a:ext cx="5600986" cy="2984852"/>
          </a:xfrm>
          <a:prstGeom prst="rect">
            <a:avLst/>
          </a:prstGeom>
          <a:noFill/>
          <a:ln>
            <a:noFill/>
          </a:ln>
        </p:spPr>
      </p:pic>
      <p:sp>
        <p:nvSpPr>
          <p:cNvPr id="175" name="Google Shape;175;g5b1be45043b313b1_38"/>
          <p:cNvSpPr txBox="1"/>
          <p:nvPr/>
        </p:nvSpPr>
        <p:spPr>
          <a:xfrm>
            <a:off x="3658650" y="1229625"/>
            <a:ext cx="1568100" cy="3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Lato"/>
                <a:ea typeface="Lato"/>
                <a:cs typeface="Lato"/>
                <a:sym typeface="Lato"/>
              </a:rPr>
              <a:t>Degree or certificate holders</a:t>
            </a:r>
            <a:endParaRPr sz="1300">
              <a:solidFill>
                <a:schemeClr val="accent1"/>
              </a:solidFill>
              <a:latin typeface="Lato"/>
              <a:ea typeface="Lato"/>
              <a:cs typeface="Lato"/>
              <a:sym typeface="Lato"/>
            </a:endParaRPr>
          </a:p>
        </p:txBody>
      </p:sp>
      <p:sp>
        <p:nvSpPr>
          <p:cNvPr id="176" name="Google Shape;176;g5b1be45043b313b1_38"/>
          <p:cNvSpPr txBox="1"/>
          <p:nvPr/>
        </p:nvSpPr>
        <p:spPr>
          <a:xfrm>
            <a:off x="1238350" y="1382025"/>
            <a:ext cx="1125300" cy="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Skill-Seeking</a:t>
            </a:r>
            <a:endParaRPr sz="1300">
              <a:solidFill>
                <a:schemeClr val="accent1"/>
              </a:solidFill>
              <a:latin typeface="Lato"/>
              <a:ea typeface="Lato"/>
              <a:cs typeface="Lato"/>
              <a:sym typeface="Lato"/>
            </a:endParaRPr>
          </a:p>
        </p:txBody>
      </p:sp>
      <p:sp>
        <p:nvSpPr>
          <p:cNvPr id="177" name="Google Shape;177;g5b1be45043b313b1_38"/>
          <p:cNvSpPr txBox="1"/>
          <p:nvPr/>
        </p:nvSpPr>
        <p:spPr>
          <a:xfrm>
            <a:off x="1085950" y="4445075"/>
            <a:ext cx="897000" cy="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Parents</a:t>
            </a:r>
            <a:endParaRPr sz="1300">
              <a:solidFill>
                <a:schemeClr val="accent1"/>
              </a:solidFill>
              <a:latin typeface="Lato"/>
              <a:ea typeface="Lato"/>
              <a:cs typeface="Lato"/>
              <a:sym typeface="Lato"/>
            </a:endParaRPr>
          </a:p>
        </p:txBody>
      </p:sp>
      <p:sp>
        <p:nvSpPr>
          <p:cNvPr id="178" name="Google Shape;178;g5b1be45043b313b1_38"/>
          <p:cNvSpPr txBox="1"/>
          <p:nvPr/>
        </p:nvSpPr>
        <p:spPr>
          <a:xfrm>
            <a:off x="2768950" y="4445075"/>
            <a:ext cx="960900" cy="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Veterans</a:t>
            </a:r>
            <a:endParaRPr sz="1300">
              <a:solidFill>
                <a:schemeClr val="accent1"/>
              </a:solidFill>
              <a:latin typeface="Lato"/>
              <a:ea typeface="Lato"/>
              <a:cs typeface="Lato"/>
              <a:sym typeface="Lato"/>
            </a:endParaRPr>
          </a:p>
        </p:txBody>
      </p:sp>
      <p:sp>
        <p:nvSpPr>
          <p:cNvPr id="179" name="Google Shape;179;g5b1be45043b313b1_38"/>
          <p:cNvSpPr txBox="1"/>
          <p:nvPr/>
        </p:nvSpPr>
        <p:spPr>
          <a:xfrm>
            <a:off x="3983225" y="4445075"/>
            <a:ext cx="1060800" cy="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Immigrants</a:t>
            </a:r>
            <a:endParaRPr sz="1300">
              <a:solidFill>
                <a:schemeClr val="accent1"/>
              </a:solidFill>
              <a:latin typeface="Lato"/>
              <a:ea typeface="Lato"/>
              <a:cs typeface="Lato"/>
              <a:sym typeface="Lato"/>
            </a:endParaRPr>
          </a:p>
        </p:txBody>
      </p:sp>
      <p:sp>
        <p:nvSpPr>
          <p:cNvPr id="180" name="Google Shape;180;g5b1be45043b313b1_38"/>
          <p:cNvSpPr txBox="1"/>
          <p:nvPr/>
        </p:nvSpPr>
        <p:spPr>
          <a:xfrm>
            <a:off x="5188825" y="4445075"/>
            <a:ext cx="1568100" cy="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Justice-impacted</a:t>
            </a:r>
            <a:endParaRPr sz="1300">
              <a:solidFill>
                <a:schemeClr val="accent1"/>
              </a:solidFill>
              <a:latin typeface="Lato"/>
              <a:ea typeface="Lato"/>
              <a:cs typeface="Lato"/>
              <a:sym typeface="Lato"/>
            </a:endParaRPr>
          </a:p>
        </p:txBody>
      </p:sp>
      <p:sp>
        <p:nvSpPr>
          <p:cNvPr id="181" name="Google Shape;181;g5b1be45043b313b1_38"/>
          <p:cNvSpPr txBox="1"/>
          <p:nvPr/>
        </p:nvSpPr>
        <p:spPr>
          <a:xfrm>
            <a:off x="2643100" y="1625250"/>
            <a:ext cx="1212600" cy="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1"/>
                </a:solidFill>
                <a:latin typeface="Lato"/>
                <a:ea typeface="Lato"/>
                <a:cs typeface="Lato"/>
                <a:sym typeface="Lato"/>
              </a:rPr>
              <a:t>GED holders</a:t>
            </a:r>
            <a:endParaRPr sz="1300">
              <a:solidFill>
                <a:schemeClr val="accent1"/>
              </a:solidFill>
              <a:latin typeface="Lato"/>
              <a:ea typeface="Lato"/>
              <a:cs typeface="Lato"/>
              <a:sym typeface="Lato"/>
            </a:endParaRPr>
          </a:p>
        </p:txBody>
      </p:sp>
      <p:sp>
        <p:nvSpPr>
          <p:cNvPr id="182" name="Google Shape;182;g5b1be45043b313b1_38"/>
          <p:cNvSpPr txBox="1"/>
          <p:nvPr/>
        </p:nvSpPr>
        <p:spPr>
          <a:xfrm>
            <a:off x="5366575" y="1229625"/>
            <a:ext cx="1212600" cy="3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Lato"/>
                <a:ea typeface="Lato"/>
                <a:cs typeface="Lato"/>
                <a:sym typeface="Lato"/>
              </a:rPr>
              <a:t>Some college, No Degree</a:t>
            </a:r>
            <a:endParaRPr sz="1300">
              <a:solidFill>
                <a:schemeClr val="accent1"/>
              </a:solidFill>
              <a:latin typeface="Lato"/>
              <a:ea typeface="Lato"/>
              <a:cs typeface="Lato"/>
              <a:sym typeface="Lato"/>
            </a:endParaRPr>
          </a:p>
        </p:txBody>
      </p:sp>
      <p:sp>
        <p:nvSpPr>
          <p:cNvPr id="183" name="Google Shape;183;g5b1be45043b313b1_38"/>
          <p:cNvSpPr/>
          <p:nvPr/>
        </p:nvSpPr>
        <p:spPr>
          <a:xfrm>
            <a:off x="6801925" y="1477900"/>
            <a:ext cx="2115000" cy="29850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84" name="Google Shape;184;g5b1be45043b313b1_38"/>
          <p:cNvSpPr txBox="1"/>
          <p:nvPr/>
        </p:nvSpPr>
        <p:spPr>
          <a:xfrm>
            <a:off x="6910075" y="1610350"/>
            <a:ext cx="1947000" cy="267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lt2"/>
                </a:solidFill>
                <a:latin typeface="Lato"/>
                <a:ea typeface="Lato"/>
                <a:cs typeface="Lato"/>
                <a:sym typeface="Lato"/>
              </a:rPr>
              <a:t>Perhaps the tie that binds this diverse population of learners together most aptly is a </a:t>
            </a:r>
            <a:r>
              <a:rPr b="1" lang="en" sz="1700">
                <a:solidFill>
                  <a:schemeClr val="lt2"/>
                </a:solidFill>
                <a:latin typeface="Lato"/>
                <a:ea typeface="Lato"/>
                <a:cs typeface="Lato"/>
                <a:sym typeface="Lato"/>
              </a:rPr>
              <a:t>nearly universal desire to strive for themselves and their families.</a:t>
            </a:r>
            <a:endParaRPr b="1" sz="1700">
              <a:solidFill>
                <a:schemeClr val="lt2"/>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5b1be45043b313b1_294"/>
          <p:cNvSpPr txBox="1"/>
          <p:nvPr>
            <p:ph type="title"/>
          </p:nvPr>
        </p:nvSpPr>
        <p:spPr>
          <a:xfrm>
            <a:off x="729450" y="4042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Demographic trends suggest adult learners will be even more critical to our workforce</a:t>
            </a:r>
            <a:endParaRPr/>
          </a:p>
        </p:txBody>
      </p:sp>
      <p:sp>
        <p:nvSpPr>
          <p:cNvPr id="190" name="Google Shape;190;g5b1be45043b313b1_294"/>
          <p:cNvSpPr/>
          <p:nvPr/>
        </p:nvSpPr>
        <p:spPr>
          <a:xfrm>
            <a:off x="1293447" y="1496338"/>
            <a:ext cx="6619548" cy="3637608"/>
          </a:xfrm>
          <a:custGeom>
            <a:rect b="b" l="l" r="r" t="t"/>
            <a:pathLst>
              <a:path extrusionOk="0" h="7386006" w="13440707">
                <a:moveTo>
                  <a:pt x="0" y="0"/>
                </a:moveTo>
                <a:lnTo>
                  <a:pt x="13440706" y="0"/>
                </a:lnTo>
                <a:lnTo>
                  <a:pt x="13440706" y="7386006"/>
                </a:lnTo>
                <a:lnTo>
                  <a:pt x="0" y="7386006"/>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5b1be45043b313b1_301"/>
          <p:cNvSpPr txBox="1"/>
          <p:nvPr>
            <p:ph type="title"/>
          </p:nvPr>
        </p:nvSpPr>
        <p:spPr>
          <a:xfrm>
            <a:off x="729450" y="4042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 in the last year, adult learner enrollment in postsecondary has increased</a:t>
            </a:r>
            <a:endParaRPr/>
          </a:p>
        </p:txBody>
      </p:sp>
      <p:sp>
        <p:nvSpPr>
          <p:cNvPr id="196" name="Google Shape;196;g5b1be45043b313b1_301"/>
          <p:cNvSpPr/>
          <p:nvPr/>
        </p:nvSpPr>
        <p:spPr>
          <a:xfrm>
            <a:off x="3131673" y="1425264"/>
            <a:ext cx="5240963" cy="3654467"/>
          </a:xfrm>
          <a:custGeom>
            <a:rect b="b" l="l" r="r" t="t"/>
            <a:pathLst>
              <a:path extrusionOk="0" h="7308934" w="10481926">
                <a:moveTo>
                  <a:pt x="0" y="0"/>
                </a:moveTo>
                <a:lnTo>
                  <a:pt x="10481926" y="0"/>
                </a:lnTo>
                <a:lnTo>
                  <a:pt x="10481926" y="7308934"/>
                </a:lnTo>
                <a:lnTo>
                  <a:pt x="0" y="7308934"/>
                </a:lnTo>
                <a:lnTo>
                  <a:pt x="0" y="0"/>
                </a:lnTo>
                <a:close/>
              </a:path>
            </a:pathLst>
          </a:custGeom>
          <a:blipFill rotWithShape="1">
            <a:blip r:embed="rId3">
              <a:alphaModFix/>
            </a:blip>
            <a:stretch>
              <a:fillRect b="0" l="0" r="0" t="0"/>
            </a:stretch>
          </a:blipFill>
          <a:ln>
            <a:noFill/>
          </a:ln>
        </p:spPr>
      </p:sp>
      <p:grpSp>
        <p:nvGrpSpPr>
          <p:cNvPr id="197" name="Google Shape;197;g5b1be45043b313b1_301"/>
          <p:cNvGrpSpPr/>
          <p:nvPr/>
        </p:nvGrpSpPr>
        <p:grpSpPr>
          <a:xfrm>
            <a:off x="3131673" y="3288386"/>
            <a:ext cx="3719010" cy="998231"/>
            <a:chOff x="0" y="-38100"/>
            <a:chExt cx="1488378" cy="397306"/>
          </a:xfrm>
        </p:grpSpPr>
        <p:sp>
          <p:nvSpPr>
            <p:cNvPr id="198" name="Google Shape;198;g5b1be45043b313b1_301"/>
            <p:cNvSpPr/>
            <p:nvPr/>
          </p:nvSpPr>
          <p:spPr>
            <a:xfrm>
              <a:off x="0" y="0"/>
              <a:ext cx="1488378" cy="359206"/>
            </a:xfrm>
            <a:custGeom>
              <a:rect b="b" l="l" r="r" t="t"/>
              <a:pathLst>
                <a:path extrusionOk="0" h="359206" w="1488378">
                  <a:moveTo>
                    <a:pt x="0" y="0"/>
                  </a:moveTo>
                  <a:lnTo>
                    <a:pt x="1488378" y="0"/>
                  </a:lnTo>
                  <a:lnTo>
                    <a:pt x="1488378" y="359206"/>
                  </a:lnTo>
                  <a:lnTo>
                    <a:pt x="0" y="359206"/>
                  </a:lnTo>
                  <a:close/>
                </a:path>
              </a:pathLst>
            </a:custGeom>
            <a:solidFill>
              <a:srgbClr val="000000">
                <a:alpha val="0"/>
              </a:srgbClr>
            </a:solidFill>
            <a:ln cap="sq" cmpd="sng" w="66675">
              <a:solidFill>
                <a:srgbClr val="FFDE59"/>
              </a:solidFill>
              <a:prstDash val="solid"/>
              <a:miter lim="8000"/>
              <a:headEnd len="sm" w="sm" type="none"/>
              <a:tailEnd len="sm" w="sm" type="none"/>
            </a:ln>
          </p:spPr>
        </p:sp>
        <p:sp>
          <p:nvSpPr>
            <p:cNvPr id="199" name="Google Shape;199;g5b1be45043b313b1_301"/>
            <p:cNvSpPr txBox="1"/>
            <p:nvPr/>
          </p:nvSpPr>
          <p:spPr>
            <a:xfrm>
              <a:off x="0" y="-38100"/>
              <a:ext cx="1488300" cy="3972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200" name="Google Shape;200;g5b1be45043b313b1_301"/>
          <p:cNvSpPr txBox="1"/>
          <p:nvPr/>
        </p:nvSpPr>
        <p:spPr>
          <a:xfrm>
            <a:off x="784100" y="3142400"/>
            <a:ext cx="1504800" cy="12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accent3"/>
                </a:solidFill>
                <a:latin typeface="Lato"/>
                <a:ea typeface="Lato"/>
                <a:cs typeface="Lato"/>
                <a:sym typeface="Lato"/>
              </a:rPr>
              <a:t>Enrollment is growing for learners over the age of 30.</a:t>
            </a:r>
            <a:endParaRPr b="1" sz="1600">
              <a:solidFill>
                <a:schemeClr val="accent3"/>
              </a:solidFill>
              <a:latin typeface="Lato"/>
              <a:ea typeface="Lato"/>
              <a:cs typeface="Lato"/>
              <a:sym typeface="Lato"/>
            </a:endParaRPr>
          </a:p>
        </p:txBody>
      </p:sp>
      <p:sp>
        <p:nvSpPr>
          <p:cNvPr id="201" name="Google Shape;201;g5b1be45043b313b1_301"/>
          <p:cNvSpPr/>
          <p:nvPr/>
        </p:nvSpPr>
        <p:spPr>
          <a:xfrm>
            <a:off x="2467600" y="3556500"/>
            <a:ext cx="553500" cy="5190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5b1be45043b313b1_315"/>
          <p:cNvSpPr txBox="1"/>
          <p:nvPr>
            <p:ph type="title"/>
          </p:nvPr>
        </p:nvSpPr>
        <p:spPr>
          <a:xfrm>
            <a:off x="729450" y="4042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But learners are specifically interested in short-term training...</a:t>
            </a:r>
            <a:endParaRPr/>
          </a:p>
        </p:txBody>
      </p:sp>
      <p:grpSp>
        <p:nvGrpSpPr>
          <p:cNvPr id="207" name="Google Shape;207;g5b1be45043b313b1_315"/>
          <p:cNvGrpSpPr/>
          <p:nvPr/>
        </p:nvGrpSpPr>
        <p:grpSpPr>
          <a:xfrm>
            <a:off x="2387733" y="1291486"/>
            <a:ext cx="4368533" cy="3657188"/>
            <a:chOff x="0" y="-242777"/>
            <a:chExt cx="11624622" cy="9726565"/>
          </a:xfrm>
        </p:grpSpPr>
        <p:grpSp>
          <p:nvGrpSpPr>
            <p:cNvPr id="208" name="Google Shape;208;g5b1be45043b313b1_315"/>
            <p:cNvGrpSpPr/>
            <p:nvPr/>
          </p:nvGrpSpPr>
          <p:grpSpPr>
            <a:xfrm>
              <a:off x="0" y="-242777"/>
              <a:ext cx="11624622" cy="9726565"/>
              <a:chOff x="0" y="-38100"/>
              <a:chExt cx="1824300" cy="1526430"/>
            </a:xfrm>
          </p:grpSpPr>
          <p:sp>
            <p:nvSpPr>
              <p:cNvPr id="209" name="Google Shape;209;g5b1be45043b313b1_315"/>
              <p:cNvSpPr/>
              <p:nvPr/>
            </p:nvSpPr>
            <p:spPr>
              <a:xfrm>
                <a:off x="0" y="0"/>
                <a:ext cx="1824288" cy="1488330"/>
              </a:xfrm>
              <a:custGeom>
                <a:rect b="b" l="l" r="r" t="t"/>
                <a:pathLst>
                  <a:path extrusionOk="0" h="1488330" w="1824288">
                    <a:moveTo>
                      <a:pt x="0" y="0"/>
                    </a:moveTo>
                    <a:lnTo>
                      <a:pt x="1824288" y="0"/>
                    </a:lnTo>
                    <a:lnTo>
                      <a:pt x="1824288" y="1488330"/>
                    </a:lnTo>
                    <a:lnTo>
                      <a:pt x="0" y="1488330"/>
                    </a:lnTo>
                    <a:close/>
                  </a:path>
                </a:pathLst>
              </a:custGeom>
              <a:solidFill>
                <a:srgbClr val="3870B5"/>
              </a:solidFill>
              <a:ln>
                <a:noFill/>
              </a:ln>
            </p:spPr>
          </p:sp>
          <p:sp>
            <p:nvSpPr>
              <p:cNvPr id="210" name="Google Shape;210;g5b1be45043b313b1_315"/>
              <p:cNvSpPr txBox="1"/>
              <p:nvPr/>
            </p:nvSpPr>
            <p:spPr>
              <a:xfrm>
                <a:off x="0" y="-38100"/>
                <a:ext cx="1824300" cy="1526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211" name="Google Shape;211;g5b1be45043b313b1_315"/>
            <p:cNvSpPr/>
            <p:nvPr/>
          </p:nvSpPr>
          <p:spPr>
            <a:xfrm>
              <a:off x="209169" y="221180"/>
              <a:ext cx="11258020" cy="9064428"/>
            </a:xfrm>
            <a:custGeom>
              <a:rect b="b" l="l" r="r" t="t"/>
              <a:pathLst>
                <a:path extrusionOk="0" h="9064428" w="11258020">
                  <a:moveTo>
                    <a:pt x="0" y="0"/>
                  </a:moveTo>
                  <a:lnTo>
                    <a:pt x="11258020" y="0"/>
                  </a:lnTo>
                  <a:lnTo>
                    <a:pt x="11258020" y="9064428"/>
                  </a:lnTo>
                  <a:lnTo>
                    <a:pt x="0" y="9064428"/>
                  </a:lnTo>
                  <a:lnTo>
                    <a:pt x="0" y="0"/>
                  </a:lnTo>
                  <a:close/>
                </a:path>
              </a:pathLst>
            </a:custGeom>
            <a:blipFill rotWithShape="1">
              <a:blip r:embed="rId3">
                <a:alphaModFix/>
              </a:blip>
              <a:stretch>
                <a:fillRect b="0" l="0" r="0" t="0"/>
              </a:stretch>
            </a:blipFill>
            <a:ln>
              <a:noFill/>
            </a:ln>
          </p:spPr>
        </p:sp>
      </p:grpSp>
      <p:grpSp>
        <p:nvGrpSpPr>
          <p:cNvPr id="212" name="Google Shape;212;g5b1be45043b313b1_315"/>
          <p:cNvGrpSpPr/>
          <p:nvPr/>
        </p:nvGrpSpPr>
        <p:grpSpPr>
          <a:xfrm>
            <a:off x="4819174" y="3850564"/>
            <a:ext cx="1463890" cy="803586"/>
            <a:chOff x="0" y="-38100"/>
            <a:chExt cx="583200" cy="319899"/>
          </a:xfrm>
        </p:grpSpPr>
        <p:sp>
          <p:nvSpPr>
            <p:cNvPr id="213" name="Google Shape;213;g5b1be45043b313b1_315"/>
            <p:cNvSpPr/>
            <p:nvPr/>
          </p:nvSpPr>
          <p:spPr>
            <a:xfrm>
              <a:off x="0" y="0"/>
              <a:ext cx="583068" cy="281799"/>
            </a:xfrm>
            <a:custGeom>
              <a:rect b="b" l="l" r="r" t="t"/>
              <a:pathLst>
                <a:path extrusionOk="0" h="281799" w="583068">
                  <a:moveTo>
                    <a:pt x="0" y="0"/>
                  </a:moveTo>
                  <a:lnTo>
                    <a:pt x="583068" y="0"/>
                  </a:lnTo>
                  <a:lnTo>
                    <a:pt x="583068" y="281799"/>
                  </a:lnTo>
                  <a:lnTo>
                    <a:pt x="0" y="281799"/>
                  </a:lnTo>
                  <a:close/>
                </a:path>
              </a:pathLst>
            </a:custGeom>
            <a:solidFill>
              <a:srgbClr val="000000">
                <a:alpha val="0"/>
              </a:srgbClr>
            </a:solidFill>
            <a:ln cap="sq" cmpd="sng" w="66675">
              <a:solidFill>
                <a:srgbClr val="FFDE59"/>
              </a:solidFill>
              <a:prstDash val="solid"/>
              <a:miter lim="8000"/>
              <a:headEnd len="sm" w="sm" type="none"/>
              <a:tailEnd len="sm" w="sm" type="none"/>
            </a:ln>
          </p:spPr>
        </p:sp>
        <p:sp>
          <p:nvSpPr>
            <p:cNvPr id="214" name="Google Shape;214;g5b1be45043b313b1_315"/>
            <p:cNvSpPr txBox="1"/>
            <p:nvPr/>
          </p:nvSpPr>
          <p:spPr>
            <a:xfrm>
              <a:off x="0" y="-38100"/>
              <a:ext cx="583200" cy="31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grpSp>
        <p:nvGrpSpPr>
          <p:cNvPr id="215" name="Google Shape;215;g5b1be45043b313b1_315"/>
          <p:cNvGrpSpPr/>
          <p:nvPr/>
        </p:nvGrpSpPr>
        <p:grpSpPr>
          <a:xfrm>
            <a:off x="5550939" y="2005959"/>
            <a:ext cx="1127286" cy="803586"/>
            <a:chOff x="0" y="-38100"/>
            <a:chExt cx="449100" cy="319899"/>
          </a:xfrm>
        </p:grpSpPr>
        <p:sp>
          <p:nvSpPr>
            <p:cNvPr id="216" name="Google Shape;216;g5b1be45043b313b1_315"/>
            <p:cNvSpPr/>
            <p:nvPr/>
          </p:nvSpPr>
          <p:spPr>
            <a:xfrm>
              <a:off x="0" y="0"/>
              <a:ext cx="449039" cy="281799"/>
            </a:xfrm>
            <a:custGeom>
              <a:rect b="b" l="l" r="r" t="t"/>
              <a:pathLst>
                <a:path extrusionOk="0" h="281799" w="449039">
                  <a:moveTo>
                    <a:pt x="0" y="0"/>
                  </a:moveTo>
                  <a:lnTo>
                    <a:pt x="449039" y="0"/>
                  </a:lnTo>
                  <a:lnTo>
                    <a:pt x="449039" y="281799"/>
                  </a:lnTo>
                  <a:lnTo>
                    <a:pt x="0" y="281799"/>
                  </a:lnTo>
                  <a:close/>
                </a:path>
              </a:pathLst>
            </a:custGeom>
            <a:solidFill>
              <a:srgbClr val="000000">
                <a:alpha val="0"/>
              </a:srgbClr>
            </a:solidFill>
            <a:ln cap="sq" cmpd="sng" w="66675">
              <a:solidFill>
                <a:srgbClr val="FFDE59"/>
              </a:solidFill>
              <a:prstDash val="solid"/>
              <a:miter lim="8000"/>
              <a:headEnd len="sm" w="sm" type="none"/>
              <a:tailEnd len="sm" w="sm" type="none"/>
            </a:ln>
          </p:spPr>
        </p:sp>
        <p:sp>
          <p:nvSpPr>
            <p:cNvPr id="217" name="Google Shape;217;g5b1be45043b313b1_315"/>
            <p:cNvSpPr txBox="1"/>
            <p:nvPr/>
          </p:nvSpPr>
          <p:spPr>
            <a:xfrm>
              <a:off x="0" y="-38100"/>
              <a:ext cx="449100" cy="31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5b1be45043b313b1_331"/>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...yet we know longer-term training tends to lead more reliably to employment and better wage outcomes.</a:t>
            </a:r>
            <a:endParaRPr/>
          </a:p>
        </p:txBody>
      </p:sp>
      <p:pic>
        <p:nvPicPr>
          <p:cNvPr id="223" name="Google Shape;223;g5b1be45043b313b1_331"/>
          <p:cNvPicPr preferRelativeResize="0"/>
          <p:nvPr/>
        </p:nvPicPr>
        <p:blipFill rotWithShape="1">
          <a:blip r:embed="rId3">
            <a:alphaModFix/>
          </a:blip>
          <a:srcRect b="0" l="0" r="0" t="0"/>
          <a:stretch/>
        </p:blipFill>
        <p:spPr>
          <a:xfrm>
            <a:off x="5334521" y="1095115"/>
            <a:ext cx="914342" cy="914400"/>
          </a:xfrm>
          <a:prstGeom prst="rect">
            <a:avLst/>
          </a:prstGeom>
          <a:noFill/>
          <a:ln>
            <a:noFill/>
          </a:ln>
        </p:spPr>
      </p:pic>
      <p:sp>
        <p:nvSpPr>
          <p:cNvPr id="224" name="Google Shape;224;g5b1be45043b313b1_331"/>
          <p:cNvSpPr txBox="1"/>
          <p:nvPr/>
        </p:nvSpPr>
        <p:spPr>
          <a:xfrm>
            <a:off x="5567709" y="1412455"/>
            <a:ext cx="466800" cy="256500"/>
          </a:xfrm>
          <a:prstGeom prst="rect">
            <a:avLst/>
          </a:prstGeom>
          <a:noFill/>
          <a:ln>
            <a:noFill/>
          </a:ln>
        </p:spPr>
        <p:txBody>
          <a:bodyPr anchorCtr="0" anchor="t" bIns="0" lIns="0" spcFirstLastPara="1" rIns="0" wrap="square" tIns="0">
            <a:noAutofit/>
          </a:bodyPr>
          <a:lstStyle/>
          <a:p>
            <a:pPr indent="0" lvl="0" marL="0" marR="0" rtl="0" algn="ctr">
              <a:lnSpc>
                <a:spcPct val="106006"/>
              </a:lnSpc>
              <a:spcBef>
                <a:spcPts val="0"/>
              </a:spcBef>
              <a:spcAft>
                <a:spcPts val="0"/>
              </a:spcAft>
              <a:buNone/>
            </a:pPr>
            <a:r>
              <a:rPr b="1" i="0" lang="en" sz="1800" u="none" cap="none" strike="noStrike">
                <a:solidFill>
                  <a:schemeClr val="dk1"/>
                </a:solidFill>
                <a:latin typeface="Raleway"/>
                <a:ea typeface="Raleway"/>
                <a:cs typeface="Raleway"/>
                <a:sym typeface="Raleway"/>
              </a:rPr>
              <a:t>77% </a:t>
            </a:r>
            <a:endParaRPr sz="1800">
              <a:solidFill>
                <a:schemeClr val="dk1"/>
              </a:solidFill>
              <a:latin typeface="Raleway"/>
              <a:ea typeface="Raleway"/>
              <a:cs typeface="Raleway"/>
              <a:sym typeface="Raleway"/>
            </a:endParaRPr>
          </a:p>
        </p:txBody>
      </p:sp>
      <p:grpSp>
        <p:nvGrpSpPr>
          <p:cNvPr id="225" name="Google Shape;225;g5b1be45043b313b1_331"/>
          <p:cNvGrpSpPr/>
          <p:nvPr/>
        </p:nvGrpSpPr>
        <p:grpSpPr>
          <a:xfrm>
            <a:off x="6026683" y="1344924"/>
            <a:ext cx="2366900" cy="377310"/>
            <a:chOff x="0" y="-24660"/>
            <a:chExt cx="1447291" cy="230700"/>
          </a:xfrm>
        </p:grpSpPr>
        <p:sp>
          <p:nvSpPr>
            <p:cNvPr id="226" name="Google Shape;226;g5b1be45043b313b1_331"/>
            <p:cNvSpPr/>
            <p:nvPr/>
          </p:nvSpPr>
          <p:spPr>
            <a:xfrm>
              <a:off x="0" y="0"/>
              <a:ext cx="1447291" cy="173500"/>
            </a:xfrm>
            <a:custGeom>
              <a:rect b="b" l="l" r="r" t="t"/>
              <a:pathLst>
                <a:path extrusionOk="0" h="173500" w="1447291">
                  <a:moveTo>
                    <a:pt x="66680" y="0"/>
                  </a:moveTo>
                  <a:lnTo>
                    <a:pt x="1380610" y="0"/>
                  </a:lnTo>
                  <a:cubicBezTo>
                    <a:pt x="1417437" y="0"/>
                    <a:pt x="1447291" y="29854"/>
                    <a:pt x="1447291" y="66680"/>
                  </a:cubicBezTo>
                  <a:lnTo>
                    <a:pt x="1447291" y="106819"/>
                  </a:lnTo>
                  <a:cubicBezTo>
                    <a:pt x="1447291" y="124504"/>
                    <a:pt x="1440265" y="141464"/>
                    <a:pt x="1427760" y="153969"/>
                  </a:cubicBezTo>
                  <a:cubicBezTo>
                    <a:pt x="1415255" y="166474"/>
                    <a:pt x="1398295" y="173500"/>
                    <a:pt x="1380610" y="173500"/>
                  </a:cubicBezTo>
                  <a:lnTo>
                    <a:pt x="66680" y="173500"/>
                  </a:lnTo>
                  <a:cubicBezTo>
                    <a:pt x="48996" y="173500"/>
                    <a:pt x="32035" y="166474"/>
                    <a:pt x="19530" y="153969"/>
                  </a:cubicBezTo>
                  <a:cubicBezTo>
                    <a:pt x="7025" y="141464"/>
                    <a:pt x="0" y="124504"/>
                    <a:pt x="0" y="106819"/>
                  </a:cubicBezTo>
                  <a:lnTo>
                    <a:pt x="0" y="66680"/>
                  </a:lnTo>
                  <a:cubicBezTo>
                    <a:pt x="0" y="48996"/>
                    <a:pt x="7025" y="32035"/>
                    <a:pt x="19530" y="19530"/>
                  </a:cubicBezTo>
                  <a:cubicBezTo>
                    <a:pt x="32035" y="7025"/>
                    <a:pt x="48996" y="0"/>
                    <a:pt x="66680" y="0"/>
                  </a:cubicBezTo>
                  <a:close/>
                </a:path>
              </a:pathLst>
            </a:custGeom>
            <a:solidFill>
              <a:srgbClr val="002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000">
                <a:latin typeface="Raleway"/>
                <a:ea typeface="Raleway"/>
                <a:cs typeface="Raleway"/>
                <a:sym typeface="Raleway"/>
              </a:endParaRPr>
            </a:p>
          </p:txBody>
        </p:sp>
        <p:sp>
          <p:nvSpPr>
            <p:cNvPr id="227" name="Google Shape;227;g5b1be45043b313b1_331"/>
            <p:cNvSpPr txBox="1"/>
            <p:nvPr/>
          </p:nvSpPr>
          <p:spPr>
            <a:xfrm>
              <a:off x="0" y="-24660"/>
              <a:ext cx="1447200" cy="230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i="0" lang="en" sz="2000" u="none" cap="none" strike="noStrike">
                  <a:solidFill>
                    <a:srgbClr val="FFFFFF"/>
                  </a:solidFill>
                  <a:latin typeface="Raleway"/>
                  <a:ea typeface="Raleway"/>
                  <a:cs typeface="Raleway"/>
                  <a:sym typeface="Raleway"/>
                </a:rPr>
                <a:t>Short-term</a:t>
              </a:r>
              <a:endParaRPr sz="2000">
                <a:latin typeface="Raleway"/>
                <a:ea typeface="Raleway"/>
                <a:cs typeface="Raleway"/>
                <a:sym typeface="Raleway"/>
              </a:endParaRPr>
            </a:p>
          </p:txBody>
        </p:sp>
      </p:grpSp>
      <p:pic>
        <p:nvPicPr>
          <p:cNvPr id="228" name="Google Shape;228;g5b1be45043b313b1_331"/>
          <p:cNvPicPr preferRelativeResize="0"/>
          <p:nvPr/>
        </p:nvPicPr>
        <p:blipFill rotWithShape="1">
          <a:blip r:embed="rId4">
            <a:alphaModFix/>
          </a:blip>
          <a:srcRect b="0" l="0" r="0" t="0"/>
          <a:stretch/>
        </p:blipFill>
        <p:spPr>
          <a:xfrm>
            <a:off x="5334521" y="1980326"/>
            <a:ext cx="914343" cy="914400"/>
          </a:xfrm>
          <a:prstGeom prst="rect">
            <a:avLst/>
          </a:prstGeom>
          <a:noFill/>
          <a:ln>
            <a:noFill/>
          </a:ln>
        </p:spPr>
      </p:pic>
      <p:grpSp>
        <p:nvGrpSpPr>
          <p:cNvPr id="229" name="Google Shape;229;g5b1be45043b313b1_331"/>
          <p:cNvGrpSpPr/>
          <p:nvPr/>
        </p:nvGrpSpPr>
        <p:grpSpPr>
          <a:xfrm>
            <a:off x="6053592" y="2245857"/>
            <a:ext cx="2339991" cy="377310"/>
            <a:chOff x="0" y="-35999"/>
            <a:chExt cx="1430837" cy="230700"/>
          </a:xfrm>
        </p:grpSpPr>
        <p:sp>
          <p:nvSpPr>
            <p:cNvPr id="230" name="Google Shape;230;g5b1be45043b313b1_331"/>
            <p:cNvSpPr/>
            <p:nvPr/>
          </p:nvSpPr>
          <p:spPr>
            <a:xfrm>
              <a:off x="0" y="0"/>
              <a:ext cx="1430837" cy="173500"/>
            </a:xfrm>
            <a:custGeom>
              <a:rect b="b" l="l" r="r" t="t"/>
              <a:pathLst>
                <a:path extrusionOk="0" h="173500" w="1430837">
                  <a:moveTo>
                    <a:pt x="67447" y="0"/>
                  </a:moveTo>
                  <a:lnTo>
                    <a:pt x="1363390" y="0"/>
                  </a:lnTo>
                  <a:cubicBezTo>
                    <a:pt x="1381278" y="0"/>
                    <a:pt x="1398434" y="7106"/>
                    <a:pt x="1411083" y="19755"/>
                  </a:cubicBezTo>
                  <a:cubicBezTo>
                    <a:pt x="1423731" y="32404"/>
                    <a:pt x="1430837" y="49559"/>
                    <a:pt x="1430837" y="67447"/>
                  </a:cubicBezTo>
                  <a:lnTo>
                    <a:pt x="1430837" y="106052"/>
                  </a:lnTo>
                  <a:cubicBezTo>
                    <a:pt x="1430837" y="143302"/>
                    <a:pt x="1400640" y="173500"/>
                    <a:pt x="1363390" y="173500"/>
                  </a:cubicBezTo>
                  <a:lnTo>
                    <a:pt x="67447" y="173500"/>
                  </a:lnTo>
                  <a:cubicBezTo>
                    <a:pt x="49559" y="173500"/>
                    <a:pt x="32404" y="166394"/>
                    <a:pt x="19755" y="153745"/>
                  </a:cubicBezTo>
                  <a:cubicBezTo>
                    <a:pt x="7106" y="141096"/>
                    <a:pt x="0" y="123941"/>
                    <a:pt x="0" y="106052"/>
                  </a:cubicBezTo>
                  <a:lnTo>
                    <a:pt x="0" y="67447"/>
                  </a:lnTo>
                  <a:cubicBezTo>
                    <a:pt x="0" y="30197"/>
                    <a:pt x="30197" y="0"/>
                    <a:pt x="67447" y="0"/>
                  </a:cubicBezTo>
                  <a:close/>
                </a:path>
              </a:pathLst>
            </a:custGeom>
            <a:solidFill>
              <a:srgbClr val="002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231" name="Google Shape;231;g5b1be45043b313b1_331"/>
            <p:cNvSpPr txBox="1"/>
            <p:nvPr/>
          </p:nvSpPr>
          <p:spPr>
            <a:xfrm>
              <a:off x="0" y="-35999"/>
              <a:ext cx="1430700" cy="230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i="0" lang="en" sz="2000" u="none" cap="none" strike="noStrike">
                  <a:solidFill>
                    <a:srgbClr val="FFFFFF"/>
                  </a:solidFill>
                  <a:latin typeface="Raleway"/>
                  <a:ea typeface="Raleway"/>
                  <a:cs typeface="Raleway"/>
                  <a:sym typeface="Raleway"/>
                </a:rPr>
                <a:t>Associate's</a:t>
              </a:r>
              <a:endParaRPr sz="2000">
                <a:latin typeface="Raleway"/>
                <a:ea typeface="Raleway"/>
                <a:cs typeface="Raleway"/>
                <a:sym typeface="Raleway"/>
              </a:endParaRPr>
            </a:p>
          </p:txBody>
        </p:sp>
      </p:grpSp>
      <p:sp>
        <p:nvSpPr>
          <p:cNvPr id="232" name="Google Shape;232;g5b1be45043b313b1_331"/>
          <p:cNvSpPr txBox="1"/>
          <p:nvPr/>
        </p:nvSpPr>
        <p:spPr>
          <a:xfrm>
            <a:off x="5555686" y="2303938"/>
            <a:ext cx="466800" cy="256500"/>
          </a:xfrm>
          <a:prstGeom prst="rect">
            <a:avLst/>
          </a:prstGeom>
          <a:noFill/>
          <a:ln>
            <a:noFill/>
          </a:ln>
        </p:spPr>
        <p:txBody>
          <a:bodyPr anchorCtr="0" anchor="t" bIns="0" lIns="0" spcFirstLastPara="1" rIns="0" wrap="square" tIns="0">
            <a:noAutofit/>
          </a:bodyPr>
          <a:lstStyle/>
          <a:p>
            <a:pPr indent="0" lvl="0" marL="0" marR="0" rtl="0" algn="ctr">
              <a:lnSpc>
                <a:spcPct val="106006"/>
              </a:lnSpc>
              <a:spcBef>
                <a:spcPts val="0"/>
              </a:spcBef>
              <a:spcAft>
                <a:spcPts val="0"/>
              </a:spcAft>
              <a:buNone/>
            </a:pPr>
            <a:r>
              <a:rPr b="1" i="0" lang="en" sz="1800" u="none" cap="none" strike="noStrike">
                <a:solidFill>
                  <a:schemeClr val="dk1"/>
                </a:solidFill>
                <a:latin typeface="Raleway"/>
                <a:ea typeface="Raleway"/>
                <a:cs typeface="Raleway"/>
                <a:sym typeface="Raleway"/>
              </a:rPr>
              <a:t>84% </a:t>
            </a:r>
            <a:endParaRPr sz="1800">
              <a:solidFill>
                <a:schemeClr val="dk1"/>
              </a:solidFill>
              <a:latin typeface="Raleway"/>
              <a:ea typeface="Raleway"/>
              <a:cs typeface="Raleway"/>
              <a:sym typeface="Raleway"/>
            </a:endParaRPr>
          </a:p>
        </p:txBody>
      </p:sp>
      <p:pic>
        <p:nvPicPr>
          <p:cNvPr id="233" name="Google Shape;233;g5b1be45043b313b1_331"/>
          <p:cNvPicPr preferRelativeResize="0"/>
          <p:nvPr/>
        </p:nvPicPr>
        <p:blipFill rotWithShape="1">
          <a:blip r:embed="rId5">
            <a:alphaModFix/>
          </a:blip>
          <a:srcRect b="0" l="0" r="0" t="0"/>
          <a:stretch/>
        </p:blipFill>
        <p:spPr>
          <a:xfrm>
            <a:off x="5334521" y="2882750"/>
            <a:ext cx="915020" cy="914400"/>
          </a:xfrm>
          <a:prstGeom prst="rect">
            <a:avLst/>
          </a:prstGeom>
          <a:noFill/>
          <a:ln>
            <a:noFill/>
          </a:ln>
        </p:spPr>
      </p:pic>
      <p:grpSp>
        <p:nvGrpSpPr>
          <p:cNvPr id="234" name="Google Shape;234;g5b1be45043b313b1_331"/>
          <p:cNvGrpSpPr/>
          <p:nvPr/>
        </p:nvGrpSpPr>
        <p:grpSpPr>
          <a:xfrm>
            <a:off x="6054124" y="3178026"/>
            <a:ext cx="2341851" cy="377333"/>
            <a:chOff x="0" y="-24661"/>
            <a:chExt cx="1430837" cy="230700"/>
          </a:xfrm>
        </p:grpSpPr>
        <p:sp>
          <p:nvSpPr>
            <p:cNvPr id="235" name="Google Shape;235;g5b1be45043b313b1_331"/>
            <p:cNvSpPr/>
            <p:nvPr/>
          </p:nvSpPr>
          <p:spPr>
            <a:xfrm>
              <a:off x="0" y="0"/>
              <a:ext cx="1430837" cy="173500"/>
            </a:xfrm>
            <a:custGeom>
              <a:rect b="b" l="l" r="r" t="t"/>
              <a:pathLst>
                <a:path extrusionOk="0" h="173500" w="1430837">
                  <a:moveTo>
                    <a:pt x="67447" y="0"/>
                  </a:moveTo>
                  <a:lnTo>
                    <a:pt x="1363390" y="0"/>
                  </a:lnTo>
                  <a:cubicBezTo>
                    <a:pt x="1381278" y="0"/>
                    <a:pt x="1398434" y="7106"/>
                    <a:pt x="1411083" y="19755"/>
                  </a:cubicBezTo>
                  <a:cubicBezTo>
                    <a:pt x="1423731" y="32404"/>
                    <a:pt x="1430837" y="49559"/>
                    <a:pt x="1430837" y="67447"/>
                  </a:cubicBezTo>
                  <a:lnTo>
                    <a:pt x="1430837" y="106052"/>
                  </a:lnTo>
                  <a:cubicBezTo>
                    <a:pt x="1430837" y="143302"/>
                    <a:pt x="1400640" y="173500"/>
                    <a:pt x="1363390" y="173500"/>
                  </a:cubicBezTo>
                  <a:lnTo>
                    <a:pt x="67447" y="173500"/>
                  </a:lnTo>
                  <a:cubicBezTo>
                    <a:pt x="49559" y="173500"/>
                    <a:pt x="32404" y="166394"/>
                    <a:pt x="19755" y="153745"/>
                  </a:cubicBezTo>
                  <a:cubicBezTo>
                    <a:pt x="7106" y="141096"/>
                    <a:pt x="0" y="123941"/>
                    <a:pt x="0" y="106052"/>
                  </a:cubicBezTo>
                  <a:lnTo>
                    <a:pt x="0" y="67447"/>
                  </a:lnTo>
                  <a:cubicBezTo>
                    <a:pt x="0" y="30197"/>
                    <a:pt x="30197" y="0"/>
                    <a:pt x="67447" y="0"/>
                  </a:cubicBezTo>
                  <a:close/>
                </a:path>
              </a:pathLst>
            </a:custGeom>
            <a:solidFill>
              <a:srgbClr val="0025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aleway"/>
                <a:ea typeface="Raleway"/>
                <a:cs typeface="Raleway"/>
                <a:sym typeface="Raleway"/>
              </a:endParaRPr>
            </a:p>
          </p:txBody>
        </p:sp>
        <p:sp>
          <p:nvSpPr>
            <p:cNvPr id="236" name="Google Shape;236;g5b1be45043b313b1_331"/>
            <p:cNvSpPr txBox="1"/>
            <p:nvPr/>
          </p:nvSpPr>
          <p:spPr>
            <a:xfrm>
              <a:off x="0" y="-24661"/>
              <a:ext cx="1430700" cy="230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i="0" lang="en" sz="2000" u="none" cap="none" strike="noStrike">
                  <a:solidFill>
                    <a:srgbClr val="FFFFFF"/>
                  </a:solidFill>
                  <a:latin typeface="Raleway"/>
                  <a:ea typeface="Raleway"/>
                  <a:cs typeface="Raleway"/>
                  <a:sym typeface="Raleway"/>
                </a:rPr>
                <a:t>Bachelor's</a:t>
              </a:r>
              <a:endParaRPr sz="2000">
                <a:latin typeface="Raleway"/>
                <a:ea typeface="Raleway"/>
                <a:cs typeface="Raleway"/>
                <a:sym typeface="Raleway"/>
              </a:endParaRPr>
            </a:p>
          </p:txBody>
        </p:sp>
      </p:grpSp>
      <p:sp>
        <p:nvSpPr>
          <p:cNvPr id="237" name="Google Shape;237;g5b1be45043b313b1_331"/>
          <p:cNvSpPr txBox="1"/>
          <p:nvPr/>
        </p:nvSpPr>
        <p:spPr>
          <a:xfrm>
            <a:off x="5548138" y="3198790"/>
            <a:ext cx="467400" cy="257100"/>
          </a:xfrm>
          <a:prstGeom prst="rect">
            <a:avLst/>
          </a:prstGeom>
          <a:noFill/>
          <a:ln>
            <a:noFill/>
          </a:ln>
        </p:spPr>
        <p:txBody>
          <a:bodyPr anchorCtr="0" anchor="t" bIns="0" lIns="0" spcFirstLastPara="1" rIns="0" wrap="square" tIns="0">
            <a:noAutofit/>
          </a:bodyPr>
          <a:lstStyle/>
          <a:p>
            <a:pPr indent="0" lvl="0" marL="0" marR="0" rtl="0" algn="ctr">
              <a:lnSpc>
                <a:spcPct val="106006"/>
              </a:lnSpc>
              <a:spcBef>
                <a:spcPts val="0"/>
              </a:spcBef>
              <a:spcAft>
                <a:spcPts val="0"/>
              </a:spcAft>
              <a:buNone/>
            </a:pPr>
            <a:r>
              <a:rPr b="1" i="0" lang="en" sz="1700" u="none" cap="none" strike="noStrike">
                <a:solidFill>
                  <a:schemeClr val="dk1"/>
                </a:solidFill>
                <a:latin typeface="Raleway"/>
                <a:ea typeface="Raleway"/>
                <a:cs typeface="Raleway"/>
                <a:sym typeface="Raleway"/>
              </a:rPr>
              <a:t>87% </a:t>
            </a:r>
            <a:endParaRPr sz="1700">
              <a:solidFill>
                <a:schemeClr val="dk1"/>
              </a:solidFill>
              <a:latin typeface="Raleway"/>
              <a:ea typeface="Raleway"/>
              <a:cs typeface="Raleway"/>
              <a:sym typeface="Raleway"/>
            </a:endParaRPr>
          </a:p>
        </p:txBody>
      </p:sp>
      <p:sp>
        <p:nvSpPr>
          <p:cNvPr id="238" name="Google Shape;238;g5b1be45043b313b1_331"/>
          <p:cNvSpPr txBox="1"/>
          <p:nvPr/>
        </p:nvSpPr>
        <p:spPr>
          <a:xfrm>
            <a:off x="5798401" y="4330542"/>
            <a:ext cx="2286300" cy="153900"/>
          </a:xfrm>
          <a:prstGeom prst="rect">
            <a:avLst/>
          </a:prstGeom>
          <a:noFill/>
          <a:ln>
            <a:noFill/>
          </a:ln>
        </p:spPr>
        <p:txBody>
          <a:bodyPr anchorCtr="0" anchor="t" bIns="0" lIns="0" spcFirstLastPara="1" rIns="0" wrap="square" tIns="0">
            <a:spAutoFit/>
          </a:bodyPr>
          <a:lstStyle/>
          <a:p>
            <a:pPr indent="0" lvl="0" marL="0" marR="0" rtl="0" algn="ctr">
              <a:lnSpc>
                <a:spcPct val="140052"/>
              </a:lnSpc>
              <a:spcBef>
                <a:spcPts val="0"/>
              </a:spcBef>
              <a:spcAft>
                <a:spcPts val="0"/>
              </a:spcAft>
              <a:buNone/>
            </a:pPr>
            <a:r>
              <a:rPr b="0" i="0" lang="en" sz="1000" u="none" cap="none" strike="noStrike">
                <a:solidFill>
                  <a:schemeClr val="dk2"/>
                </a:solidFill>
                <a:latin typeface="Raleway"/>
                <a:ea typeface="Raleway"/>
                <a:cs typeface="Raleway"/>
                <a:sym typeface="Raleway"/>
              </a:rPr>
              <a:t>(New America, 2021)</a:t>
            </a:r>
            <a:endParaRPr sz="1000">
              <a:solidFill>
                <a:schemeClr val="dk2"/>
              </a:solidFill>
            </a:endParaRPr>
          </a:p>
        </p:txBody>
      </p:sp>
      <p:sp>
        <p:nvSpPr>
          <p:cNvPr id="239" name="Google Shape;239;g5b1be45043b313b1_331"/>
          <p:cNvSpPr/>
          <p:nvPr/>
        </p:nvSpPr>
        <p:spPr>
          <a:xfrm>
            <a:off x="5450075" y="461225"/>
            <a:ext cx="2863200" cy="542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40" name="Google Shape;240;g5b1be45043b313b1_331"/>
          <p:cNvSpPr txBox="1"/>
          <p:nvPr/>
        </p:nvSpPr>
        <p:spPr>
          <a:xfrm>
            <a:off x="5440801" y="611585"/>
            <a:ext cx="2863200" cy="230700"/>
          </a:xfrm>
          <a:prstGeom prst="rect">
            <a:avLst/>
          </a:prstGeom>
          <a:noFill/>
          <a:ln>
            <a:noFill/>
          </a:ln>
        </p:spPr>
        <p:txBody>
          <a:bodyPr anchorCtr="0" anchor="ctr" bIns="50800" lIns="50800" spcFirstLastPara="1" rIns="50800" wrap="square" tIns="50800">
            <a:noAutofit/>
          </a:bodyPr>
          <a:lstStyle/>
          <a:p>
            <a:pPr indent="0" lvl="0" marL="0" marR="0" rtl="0" algn="ctr">
              <a:lnSpc>
                <a:spcPct val="140013"/>
              </a:lnSpc>
              <a:spcBef>
                <a:spcPts val="0"/>
              </a:spcBef>
              <a:spcAft>
                <a:spcPts val="0"/>
              </a:spcAft>
              <a:buNone/>
            </a:pPr>
            <a:r>
              <a:rPr b="1" i="0" lang="en" sz="2000" u="none" cap="none" strike="noStrike">
                <a:solidFill>
                  <a:schemeClr val="accent3"/>
                </a:solidFill>
                <a:latin typeface="Raleway"/>
                <a:ea typeface="Raleway"/>
                <a:cs typeface="Raleway"/>
                <a:sym typeface="Raleway"/>
              </a:rPr>
              <a:t>Employment rates</a:t>
            </a:r>
            <a:endParaRPr b="1" sz="2000">
              <a:solidFill>
                <a:schemeClr val="accent3"/>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5b1be45043b313b1_282"/>
          <p:cNvSpPr txBox="1"/>
          <p:nvPr>
            <p:ph type="title"/>
          </p:nvPr>
        </p:nvSpPr>
        <p:spPr>
          <a:xfrm>
            <a:off x="729450" y="556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Adult Learners Matter in Michigan</a:t>
            </a:r>
            <a:endParaRPr/>
          </a:p>
        </p:txBody>
      </p:sp>
      <p:pic>
        <p:nvPicPr>
          <p:cNvPr id="246" name="Google Shape;246;g5b1be45043b313b1_282"/>
          <p:cNvPicPr preferRelativeResize="0"/>
          <p:nvPr/>
        </p:nvPicPr>
        <p:blipFill>
          <a:blip r:embed="rId3">
            <a:alphaModFix/>
          </a:blip>
          <a:stretch>
            <a:fillRect/>
          </a:stretch>
        </p:blipFill>
        <p:spPr>
          <a:xfrm>
            <a:off x="2074625" y="1256275"/>
            <a:ext cx="4994745" cy="37468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5b1be45043b313b1_287"/>
          <p:cNvSpPr txBox="1"/>
          <p:nvPr>
            <p:ph type="title"/>
          </p:nvPr>
        </p:nvSpPr>
        <p:spPr>
          <a:xfrm>
            <a:off x="729450" y="556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Adult Learners Matter in Michigan</a:t>
            </a:r>
            <a:endParaRPr/>
          </a:p>
        </p:txBody>
      </p:sp>
      <p:pic>
        <p:nvPicPr>
          <p:cNvPr id="252" name="Google Shape;252;g5b1be45043b313b1_287"/>
          <p:cNvPicPr preferRelativeResize="0"/>
          <p:nvPr/>
        </p:nvPicPr>
        <p:blipFill>
          <a:blip r:embed="rId3">
            <a:alphaModFix/>
          </a:blip>
          <a:stretch>
            <a:fillRect/>
          </a:stretch>
        </p:blipFill>
        <p:spPr>
          <a:xfrm>
            <a:off x="2074625" y="1264200"/>
            <a:ext cx="4994745" cy="37468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5b1be45043b313b1_276"/>
          <p:cNvSpPr txBox="1"/>
          <p:nvPr>
            <p:ph type="title"/>
          </p:nvPr>
        </p:nvSpPr>
        <p:spPr>
          <a:xfrm>
            <a:off x="729450" y="556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Adult Learners Matter in Michigan</a:t>
            </a:r>
            <a:endParaRPr/>
          </a:p>
        </p:txBody>
      </p:sp>
      <p:pic>
        <p:nvPicPr>
          <p:cNvPr id="258" name="Google Shape;258;g5b1be45043b313b1_276"/>
          <p:cNvPicPr preferRelativeResize="0"/>
          <p:nvPr/>
        </p:nvPicPr>
        <p:blipFill>
          <a:blip r:embed="rId3">
            <a:alphaModFix/>
          </a:blip>
          <a:stretch>
            <a:fillRect/>
          </a:stretch>
        </p:blipFill>
        <p:spPr>
          <a:xfrm>
            <a:off x="2076950" y="1232250"/>
            <a:ext cx="4993711" cy="3746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5b1be45043b313b1_54"/>
          <p:cNvSpPr txBox="1"/>
          <p:nvPr>
            <p:ph type="title"/>
          </p:nvPr>
        </p:nvSpPr>
        <p:spPr>
          <a:xfrm>
            <a:off x="729450" y="556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Priorities for Adult-Ready Transformation</a:t>
            </a:r>
            <a:endParaRPr/>
          </a:p>
        </p:txBody>
      </p:sp>
      <p:grpSp>
        <p:nvGrpSpPr>
          <p:cNvPr id="264" name="Google Shape;264;g5b1be45043b313b1_54"/>
          <p:cNvGrpSpPr/>
          <p:nvPr/>
        </p:nvGrpSpPr>
        <p:grpSpPr>
          <a:xfrm>
            <a:off x="66660" y="1309900"/>
            <a:ext cx="722400" cy="713400"/>
            <a:chOff x="66660" y="1309900"/>
            <a:chExt cx="722400" cy="713400"/>
          </a:xfrm>
        </p:grpSpPr>
        <p:sp>
          <p:nvSpPr>
            <p:cNvPr id="265" name="Google Shape;265;g5b1be45043b313b1_54"/>
            <p:cNvSpPr/>
            <p:nvPr/>
          </p:nvSpPr>
          <p:spPr>
            <a:xfrm>
              <a:off x="66660" y="1309900"/>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66" name="Google Shape;266;g5b1be45043b313b1_54"/>
            <p:cNvPicPr preferRelativeResize="0"/>
            <p:nvPr/>
          </p:nvPicPr>
          <p:blipFill>
            <a:blip r:embed="rId3">
              <a:alphaModFix/>
            </a:blip>
            <a:stretch>
              <a:fillRect/>
            </a:stretch>
          </p:blipFill>
          <p:spPr>
            <a:xfrm>
              <a:off x="100235" y="1320450"/>
              <a:ext cx="634612" cy="622293"/>
            </a:xfrm>
            <a:prstGeom prst="rect">
              <a:avLst/>
            </a:prstGeom>
            <a:noFill/>
            <a:ln>
              <a:noFill/>
            </a:ln>
          </p:spPr>
        </p:pic>
      </p:grpSp>
      <p:grpSp>
        <p:nvGrpSpPr>
          <p:cNvPr id="267" name="Google Shape;267;g5b1be45043b313b1_54"/>
          <p:cNvGrpSpPr/>
          <p:nvPr/>
        </p:nvGrpSpPr>
        <p:grpSpPr>
          <a:xfrm>
            <a:off x="66660" y="2052079"/>
            <a:ext cx="722400" cy="713400"/>
            <a:chOff x="66660" y="2052079"/>
            <a:chExt cx="722400" cy="713400"/>
          </a:xfrm>
        </p:grpSpPr>
        <p:sp>
          <p:nvSpPr>
            <p:cNvPr id="268" name="Google Shape;268;g5b1be45043b313b1_54"/>
            <p:cNvSpPr/>
            <p:nvPr/>
          </p:nvSpPr>
          <p:spPr>
            <a:xfrm>
              <a:off x="66660" y="2052079"/>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69" name="Google Shape;269;g5b1be45043b313b1_54"/>
            <p:cNvPicPr preferRelativeResize="0"/>
            <p:nvPr/>
          </p:nvPicPr>
          <p:blipFill>
            <a:blip r:embed="rId4">
              <a:alphaModFix/>
            </a:blip>
            <a:stretch>
              <a:fillRect/>
            </a:stretch>
          </p:blipFill>
          <p:spPr>
            <a:xfrm>
              <a:off x="146121" y="2146551"/>
              <a:ext cx="554652" cy="565019"/>
            </a:xfrm>
            <a:prstGeom prst="rect">
              <a:avLst/>
            </a:prstGeom>
            <a:noFill/>
            <a:ln>
              <a:noFill/>
            </a:ln>
          </p:spPr>
        </p:pic>
      </p:grpSp>
      <p:grpSp>
        <p:nvGrpSpPr>
          <p:cNvPr id="270" name="Google Shape;270;g5b1be45043b313b1_54"/>
          <p:cNvGrpSpPr/>
          <p:nvPr/>
        </p:nvGrpSpPr>
        <p:grpSpPr>
          <a:xfrm>
            <a:off x="48550" y="2739582"/>
            <a:ext cx="749808" cy="749934"/>
            <a:chOff x="48550" y="2739582"/>
            <a:chExt cx="749808" cy="749934"/>
          </a:xfrm>
        </p:grpSpPr>
        <p:sp>
          <p:nvSpPr>
            <p:cNvPr id="271" name="Google Shape;271;g5b1be45043b313b1_54"/>
            <p:cNvSpPr/>
            <p:nvPr/>
          </p:nvSpPr>
          <p:spPr>
            <a:xfrm>
              <a:off x="66660" y="2764937"/>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72" name="Google Shape;272;g5b1be45043b313b1_54"/>
            <p:cNvPicPr preferRelativeResize="0"/>
            <p:nvPr/>
          </p:nvPicPr>
          <p:blipFill>
            <a:blip r:embed="rId5">
              <a:alphaModFix/>
            </a:blip>
            <a:stretch>
              <a:fillRect/>
            </a:stretch>
          </p:blipFill>
          <p:spPr>
            <a:xfrm>
              <a:off x="48550" y="2739582"/>
              <a:ext cx="749808" cy="749934"/>
            </a:xfrm>
            <a:prstGeom prst="rect">
              <a:avLst/>
            </a:prstGeom>
            <a:noFill/>
            <a:ln>
              <a:noFill/>
            </a:ln>
          </p:spPr>
        </p:pic>
      </p:grpSp>
      <p:grpSp>
        <p:nvGrpSpPr>
          <p:cNvPr id="273" name="Google Shape;273;g5b1be45043b313b1_54"/>
          <p:cNvGrpSpPr/>
          <p:nvPr/>
        </p:nvGrpSpPr>
        <p:grpSpPr>
          <a:xfrm>
            <a:off x="66660" y="3509208"/>
            <a:ext cx="722400" cy="713400"/>
            <a:chOff x="66660" y="3509208"/>
            <a:chExt cx="722400" cy="713400"/>
          </a:xfrm>
        </p:grpSpPr>
        <p:sp>
          <p:nvSpPr>
            <p:cNvPr id="274" name="Google Shape;274;g5b1be45043b313b1_54"/>
            <p:cNvSpPr/>
            <p:nvPr/>
          </p:nvSpPr>
          <p:spPr>
            <a:xfrm>
              <a:off x="66660" y="3509208"/>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75" name="Google Shape;275;g5b1be45043b313b1_54"/>
            <p:cNvPicPr preferRelativeResize="0"/>
            <p:nvPr/>
          </p:nvPicPr>
          <p:blipFill>
            <a:blip r:embed="rId6">
              <a:alphaModFix/>
            </a:blip>
            <a:stretch>
              <a:fillRect/>
            </a:stretch>
          </p:blipFill>
          <p:spPr>
            <a:xfrm>
              <a:off x="140996" y="3565712"/>
              <a:ext cx="564924" cy="554746"/>
            </a:xfrm>
            <a:prstGeom prst="rect">
              <a:avLst/>
            </a:prstGeom>
            <a:noFill/>
            <a:ln>
              <a:noFill/>
            </a:ln>
          </p:spPr>
        </p:pic>
      </p:grpSp>
      <p:grpSp>
        <p:nvGrpSpPr>
          <p:cNvPr id="276" name="Google Shape;276;g5b1be45043b313b1_54"/>
          <p:cNvGrpSpPr/>
          <p:nvPr/>
        </p:nvGrpSpPr>
        <p:grpSpPr>
          <a:xfrm>
            <a:off x="66660" y="4253479"/>
            <a:ext cx="722400" cy="713400"/>
            <a:chOff x="66660" y="4253479"/>
            <a:chExt cx="722400" cy="713400"/>
          </a:xfrm>
        </p:grpSpPr>
        <p:sp>
          <p:nvSpPr>
            <p:cNvPr id="277" name="Google Shape;277;g5b1be45043b313b1_54"/>
            <p:cNvSpPr/>
            <p:nvPr/>
          </p:nvSpPr>
          <p:spPr>
            <a:xfrm>
              <a:off x="66660" y="4253479"/>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78" name="Google Shape;278;g5b1be45043b313b1_54"/>
            <p:cNvPicPr preferRelativeResize="0"/>
            <p:nvPr/>
          </p:nvPicPr>
          <p:blipFill>
            <a:blip r:embed="rId7">
              <a:alphaModFix/>
            </a:blip>
            <a:stretch>
              <a:fillRect/>
            </a:stretch>
          </p:blipFill>
          <p:spPr>
            <a:xfrm>
              <a:off x="135845" y="4372465"/>
              <a:ext cx="575195" cy="565019"/>
            </a:xfrm>
            <a:prstGeom prst="rect">
              <a:avLst/>
            </a:prstGeom>
            <a:noFill/>
            <a:ln>
              <a:noFill/>
            </a:ln>
          </p:spPr>
        </p:pic>
      </p:grpSp>
      <p:sp>
        <p:nvSpPr>
          <p:cNvPr id="279" name="Google Shape;279;g5b1be45043b313b1_54"/>
          <p:cNvSpPr txBox="1"/>
          <p:nvPr/>
        </p:nvSpPr>
        <p:spPr>
          <a:xfrm>
            <a:off x="945300" y="1370000"/>
            <a:ext cx="77514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ACCESSIBILITY: </a:t>
            </a:r>
            <a:r>
              <a:rPr lang="en" sz="1500">
                <a:solidFill>
                  <a:schemeClr val="accent1"/>
                </a:solidFill>
                <a:latin typeface="Lato"/>
                <a:ea typeface="Lato"/>
                <a:cs typeface="Lato"/>
                <a:sym typeface="Lato"/>
              </a:rPr>
              <a:t>Post-traditional learners effectively access and move through postsecondary programs. </a:t>
            </a:r>
            <a:endParaRPr sz="1500">
              <a:solidFill>
                <a:schemeClr val="accent1"/>
              </a:solidFill>
              <a:latin typeface="Lato"/>
              <a:ea typeface="Lato"/>
              <a:cs typeface="Lato"/>
              <a:sym typeface="Lato"/>
            </a:endParaRPr>
          </a:p>
        </p:txBody>
      </p:sp>
      <p:sp>
        <p:nvSpPr>
          <p:cNvPr id="280" name="Google Shape;280;g5b1be45043b313b1_54"/>
          <p:cNvSpPr txBox="1"/>
          <p:nvPr/>
        </p:nvSpPr>
        <p:spPr>
          <a:xfrm>
            <a:off x="945300" y="2055800"/>
            <a:ext cx="77514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PROGRAM CHANGE: </a:t>
            </a:r>
            <a:r>
              <a:rPr lang="en" sz="1500">
                <a:solidFill>
                  <a:schemeClr val="accent1"/>
                </a:solidFill>
                <a:latin typeface="Lato"/>
                <a:ea typeface="Lato"/>
                <a:cs typeface="Lato"/>
                <a:sym typeface="Lato"/>
              </a:rPr>
              <a:t>Post-traditional learners thrive and feel engaged within postsecondary classrooms.</a:t>
            </a:r>
            <a:r>
              <a:rPr lang="en" sz="1500">
                <a:solidFill>
                  <a:schemeClr val="accent1"/>
                </a:solidFill>
                <a:latin typeface="Lato"/>
                <a:ea typeface="Lato"/>
                <a:cs typeface="Lato"/>
                <a:sym typeface="Lato"/>
              </a:rPr>
              <a:t> </a:t>
            </a:r>
            <a:endParaRPr sz="1500">
              <a:solidFill>
                <a:schemeClr val="accent1"/>
              </a:solidFill>
              <a:latin typeface="Lato"/>
              <a:ea typeface="Lato"/>
              <a:cs typeface="Lato"/>
              <a:sym typeface="Lato"/>
            </a:endParaRPr>
          </a:p>
        </p:txBody>
      </p:sp>
      <p:sp>
        <p:nvSpPr>
          <p:cNvPr id="281" name="Google Shape;281;g5b1be45043b313b1_54"/>
          <p:cNvSpPr txBox="1"/>
          <p:nvPr/>
        </p:nvSpPr>
        <p:spPr>
          <a:xfrm>
            <a:off x="945300" y="2817800"/>
            <a:ext cx="77514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OPERATIONAL CHANGE:</a:t>
            </a:r>
            <a:r>
              <a:rPr b="1" lang="en" sz="1500">
                <a:solidFill>
                  <a:schemeClr val="accent1"/>
                </a:solidFill>
                <a:latin typeface="Lato"/>
                <a:ea typeface="Lato"/>
                <a:cs typeface="Lato"/>
                <a:sym typeface="Lato"/>
              </a:rPr>
              <a:t> </a:t>
            </a:r>
            <a:r>
              <a:rPr lang="en" sz="1500">
                <a:solidFill>
                  <a:schemeClr val="accent1"/>
                </a:solidFill>
                <a:latin typeface="Lato"/>
                <a:ea typeface="Lato"/>
                <a:cs typeface="Lato"/>
                <a:sym typeface="Lato"/>
              </a:rPr>
              <a:t>Post-traditional learners easily navigate postsecondary advising and administrative systems.</a:t>
            </a:r>
            <a:endParaRPr sz="1500">
              <a:solidFill>
                <a:schemeClr val="accent1"/>
              </a:solidFill>
              <a:latin typeface="Lato"/>
              <a:ea typeface="Lato"/>
              <a:cs typeface="Lato"/>
              <a:sym typeface="Lato"/>
            </a:endParaRPr>
          </a:p>
        </p:txBody>
      </p:sp>
      <p:sp>
        <p:nvSpPr>
          <p:cNvPr id="282" name="Google Shape;282;g5b1be45043b313b1_54"/>
          <p:cNvSpPr txBox="1"/>
          <p:nvPr/>
        </p:nvSpPr>
        <p:spPr>
          <a:xfrm>
            <a:off x="945300" y="3503600"/>
            <a:ext cx="77514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DATA: </a:t>
            </a:r>
            <a:r>
              <a:rPr lang="en" sz="1500">
                <a:solidFill>
                  <a:schemeClr val="accent1"/>
                </a:solidFill>
                <a:latin typeface="Lato"/>
                <a:ea typeface="Lato"/>
                <a:cs typeface="Lato"/>
                <a:sym typeface="Lato"/>
              </a:rPr>
              <a:t>Post-traditional learners are authentically measured through data and used as a subject for ongoing improvement.</a:t>
            </a:r>
            <a:r>
              <a:rPr lang="en" sz="1500">
                <a:solidFill>
                  <a:schemeClr val="accent1"/>
                </a:solidFill>
                <a:latin typeface="Lato"/>
                <a:ea typeface="Lato"/>
                <a:cs typeface="Lato"/>
                <a:sym typeface="Lato"/>
              </a:rPr>
              <a:t> </a:t>
            </a:r>
            <a:endParaRPr sz="1500">
              <a:solidFill>
                <a:schemeClr val="accent1"/>
              </a:solidFill>
              <a:latin typeface="Lato"/>
              <a:ea typeface="Lato"/>
              <a:cs typeface="Lato"/>
              <a:sym typeface="Lato"/>
            </a:endParaRPr>
          </a:p>
        </p:txBody>
      </p:sp>
      <p:sp>
        <p:nvSpPr>
          <p:cNvPr id="283" name="Google Shape;283;g5b1be45043b313b1_54"/>
          <p:cNvSpPr txBox="1"/>
          <p:nvPr/>
        </p:nvSpPr>
        <p:spPr>
          <a:xfrm>
            <a:off x="945300" y="4265600"/>
            <a:ext cx="77514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PARTNERSHIPS: </a:t>
            </a:r>
            <a:r>
              <a:rPr lang="en" sz="1500">
                <a:solidFill>
                  <a:schemeClr val="accent1"/>
                </a:solidFill>
                <a:latin typeface="Lato"/>
                <a:ea typeface="Lato"/>
                <a:cs typeface="Lato"/>
                <a:sym typeface="Lato"/>
              </a:rPr>
              <a:t>Post-traditional learners seamlessly interface between higher education systems and trusted community/industry partners.</a:t>
            </a:r>
            <a:endParaRPr sz="1500">
              <a:solidFill>
                <a:schemeClr val="accen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98b81031c1_5_0"/>
          <p:cNvSpPr txBox="1"/>
          <p:nvPr>
            <p:ph type="title"/>
          </p:nvPr>
        </p:nvSpPr>
        <p:spPr>
          <a:xfrm>
            <a:off x="729450" y="864300"/>
            <a:ext cx="7021200" cy="2985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4200"/>
              <a:buNone/>
            </a:pPr>
            <a:r>
              <a:rPr lang="en" sz="4700"/>
              <a:t>Welcome!</a:t>
            </a:r>
            <a:endParaRPr sz="4700"/>
          </a:p>
        </p:txBody>
      </p:sp>
      <p:sp>
        <p:nvSpPr>
          <p:cNvPr id="96" name="Google Shape;96;g298b81031c1_5_0"/>
          <p:cNvSpPr txBox="1"/>
          <p:nvPr/>
        </p:nvSpPr>
        <p:spPr>
          <a:xfrm>
            <a:off x="596125" y="2017650"/>
            <a:ext cx="76113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i="1" lang="en" sz="3000">
                <a:solidFill>
                  <a:schemeClr val="lt2"/>
                </a:solidFill>
                <a:latin typeface="Lato"/>
                <a:ea typeface="Lato"/>
                <a:cs typeface="Lato"/>
                <a:sym typeface="Lato"/>
              </a:rPr>
              <a:t>In the chat…</a:t>
            </a:r>
            <a:endParaRPr i="1" sz="3000">
              <a:solidFill>
                <a:schemeClr val="l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lang="en" sz="3000">
                <a:solidFill>
                  <a:schemeClr val="lt2"/>
                </a:solidFill>
                <a:latin typeface="Lato"/>
                <a:ea typeface="Lato"/>
                <a:cs typeface="Lato"/>
                <a:sym typeface="Lato"/>
              </a:rPr>
              <a:t>Please share your favorite thing about the first snowfall of the season ❄️?</a:t>
            </a:r>
            <a:endParaRPr b="0" i="0" sz="3000" u="none" cap="none" strike="noStrike">
              <a:solidFill>
                <a:schemeClr val="lt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5b1be45043b313b1_74"/>
          <p:cNvSpPr txBox="1"/>
          <p:nvPr>
            <p:ph type="title"/>
          </p:nvPr>
        </p:nvSpPr>
        <p:spPr>
          <a:xfrm>
            <a:off x="729450" y="4042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40"/>
              <a:t>ACCESSIBILITY: Post-traditional learners effectively access and move through postsecondary programs.</a:t>
            </a:r>
            <a:endParaRPr sz="2140"/>
          </a:p>
        </p:txBody>
      </p:sp>
      <p:grpSp>
        <p:nvGrpSpPr>
          <p:cNvPr id="289" name="Google Shape;289;g5b1be45043b313b1_74"/>
          <p:cNvGrpSpPr/>
          <p:nvPr/>
        </p:nvGrpSpPr>
        <p:grpSpPr>
          <a:xfrm>
            <a:off x="66660" y="471700"/>
            <a:ext cx="722400" cy="713400"/>
            <a:chOff x="66660" y="1309900"/>
            <a:chExt cx="722400" cy="713400"/>
          </a:xfrm>
        </p:grpSpPr>
        <p:sp>
          <p:nvSpPr>
            <p:cNvPr id="290" name="Google Shape;290;g5b1be45043b313b1_74"/>
            <p:cNvSpPr/>
            <p:nvPr/>
          </p:nvSpPr>
          <p:spPr>
            <a:xfrm>
              <a:off x="66660" y="1309900"/>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291" name="Google Shape;291;g5b1be45043b313b1_74"/>
            <p:cNvPicPr preferRelativeResize="0"/>
            <p:nvPr/>
          </p:nvPicPr>
          <p:blipFill>
            <a:blip r:embed="rId3">
              <a:alphaModFix/>
            </a:blip>
            <a:stretch>
              <a:fillRect/>
            </a:stretch>
          </p:blipFill>
          <p:spPr>
            <a:xfrm>
              <a:off x="100235" y="1320450"/>
              <a:ext cx="634612" cy="622293"/>
            </a:xfrm>
            <a:prstGeom prst="rect">
              <a:avLst/>
            </a:prstGeom>
            <a:noFill/>
            <a:ln>
              <a:noFill/>
            </a:ln>
          </p:spPr>
        </p:pic>
      </p:grpSp>
      <p:sp>
        <p:nvSpPr>
          <p:cNvPr id="292" name="Google Shape;292;g5b1be45043b313b1_74"/>
          <p:cNvSpPr/>
          <p:nvPr/>
        </p:nvSpPr>
        <p:spPr>
          <a:xfrm>
            <a:off x="348500" y="1598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93" name="Google Shape;293;g5b1be45043b313b1_74"/>
          <p:cNvSpPr txBox="1"/>
          <p:nvPr/>
        </p:nvSpPr>
        <p:spPr>
          <a:xfrm>
            <a:off x="468675" y="1654525"/>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Ensure institutional and state aid works for adult learners</a:t>
            </a:r>
            <a:endParaRPr sz="2000">
              <a:solidFill>
                <a:schemeClr val="lt2"/>
              </a:solidFill>
              <a:latin typeface="Lato"/>
              <a:ea typeface="Lato"/>
              <a:cs typeface="Lato"/>
              <a:sym typeface="Lato"/>
            </a:endParaRPr>
          </a:p>
        </p:txBody>
      </p:sp>
      <p:sp>
        <p:nvSpPr>
          <p:cNvPr id="294" name="Google Shape;294;g5b1be45043b313b1_74"/>
          <p:cNvSpPr/>
          <p:nvPr/>
        </p:nvSpPr>
        <p:spPr>
          <a:xfrm>
            <a:off x="348500" y="2741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95" name="Google Shape;295;g5b1be45043b313b1_74"/>
          <p:cNvSpPr txBox="1"/>
          <p:nvPr/>
        </p:nvSpPr>
        <p:spPr>
          <a:xfrm>
            <a:off x="468675" y="2657143"/>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#2: Use financial levers to increase postsecondary engagement and progression for key post-traditional populations</a:t>
            </a:r>
            <a:endParaRPr sz="2000">
              <a:solidFill>
                <a:schemeClr val="lt2"/>
              </a:solidFill>
              <a:latin typeface="Lato"/>
              <a:ea typeface="Lato"/>
              <a:cs typeface="Lato"/>
              <a:sym typeface="Lato"/>
            </a:endParaRPr>
          </a:p>
        </p:txBody>
      </p:sp>
      <p:sp>
        <p:nvSpPr>
          <p:cNvPr id="296" name="Google Shape;296;g5b1be45043b313b1_74"/>
          <p:cNvSpPr/>
          <p:nvPr/>
        </p:nvSpPr>
        <p:spPr>
          <a:xfrm>
            <a:off x="348500" y="38078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97" name="Google Shape;297;g5b1be45043b313b1_74"/>
          <p:cNvSpPr txBox="1"/>
          <p:nvPr/>
        </p:nvSpPr>
        <p:spPr>
          <a:xfrm>
            <a:off x="468675" y="3723943"/>
            <a:ext cx="83400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#3: </a:t>
            </a:r>
            <a:r>
              <a:rPr lang="en" sz="2000">
                <a:solidFill>
                  <a:schemeClr val="lt2"/>
                </a:solidFill>
                <a:latin typeface="Lato"/>
                <a:ea typeface="Lato"/>
                <a:cs typeface="Lato"/>
                <a:sym typeface="Lato"/>
              </a:rPr>
              <a:t>Conduct comprehensive outreach to all post-traditional learners</a:t>
            </a:r>
            <a:endParaRPr sz="2000">
              <a:solidFill>
                <a:schemeClr val="lt2"/>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5b1be45043b313b1_157"/>
          <p:cNvSpPr txBox="1"/>
          <p:nvPr>
            <p:ph type="title"/>
          </p:nvPr>
        </p:nvSpPr>
        <p:spPr>
          <a:xfrm>
            <a:off x="729450" y="4042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40"/>
              <a:t>ACCESSIBILITY: Post-traditional learners effectively access and move through postsecondary programs.</a:t>
            </a:r>
            <a:endParaRPr sz="2140"/>
          </a:p>
        </p:txBody>
      </p:sp>
      <p:grpSp>
        <p:nvGrpSpPr>
          <p:cNvPr id="303" name="Google Shape;303;g5b1be45043b313b1_157"/>
          <p:cNvGrpSpPr/>
          <p:nvPr/>
        </p:nvGrpSpPr>
        <p:grpSpPr>
          <a:xfrm>
            <a:off x="66660" y="471700"/>
            <a:ext cx="722400" cy="713400"/>
            <a:chOff x="66660" y="1309900"/>
            <a:chExt cx="722400" cy="713400"/>
          </a:xfrm>
        </p:grpSpPr>
        <p:sp>
          <p:nvSpPr>
            <p:cNvPr id="304" name="Google Shape;304;g5b1be45043b313b1_157"/>
            <p:cNvSpPr/>
            <p:nvPr/>
          </p:nvSpPr>
          <p:spPr>
            <a:xfrm>
              <a:off x="66660" y="1309900"/>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305" name="Google Shape;305;g5b1be45043b313b1_157"/>
            <p:cNvPicPr preferRelativeResize="0"/>
            <p:nvPr/>
          </p:nvPicPr>
          <p:blipFill>
            <a:blip r:embed="rId3">
              <a:alphaModFix/>
            </a:blip>
            <a:stretch>
              <a:fillRect/>
            </a:stretch>
          </p:blipFill>
          <p:spPr>
            <a:xfrm>
              <a:off x="100235" y="1320450"/>
              <a:ext cx="634612" cy="622293"/>
            </a:xfrm>
            <a:prstGeom prst="rect">
              <a:avLst/>
            </a:prstGeom>
            <a:noFill/>
            <a:ln>
              <a:noFill/>
            </a:ln>
          </p:spPr>
        </p:pic>
      </p:grpSp>
      <p:sp>
        <p:nvSpPr>
          <p:cNvPr id="306" name="Google Shape;306;g5b1be45043b313b1_157"/>
          <p:cNvSpPr/>
          <p:nvPr/>
        </p:nvSpPr>
        <p:spPr>
          <a:xfrm>
            <a:off x="348500" y="1598075"/>
            <a:ext cx="8460300" cy="649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7" name="Google Shape;307;g5b1be45043b313b1_157"/>
          <p:cNvSpPr txBox="1"/>
          <p:nvPr/>
        </p:nvSpPr>
        <p:spPr>
          <a:xfrm>
            <a:off x="468675" y="1654525"/>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Ensure institutional and state aid works for adult learners</a:t>
            </a:r>
            <a:endParaRPr sz="2000">
              <a:solidFill>
                <a:schemeClr val="lt2"/>
              </a:solidFill>
              <a:latin typeface="Lato"/>
              <a:ea typeface="Lato"/>
              <a:cs typeface="Lato"/>
              <a:sym typeface="Lato"/>
            </a:endParaRPr>
          </a:p>
        </p:txBody>
      </p:sp>
      <p:sp>
        <p:nvSpPr>
          <p:cNvPr id="308" name="Google Shape;308;g5b1be45043b313b1_157"/>
          <p:cNvSpPr/>
          <p:nvPr/>
        </p:nvSpPr>
        <p:spPr>
          <a:xfrm>
            <a:off x="348500" y="2741075"/>
            <a:ext cx="8460300" cy="649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9" name="Google Shape;309;g5b1be45043b313b1_157"/>
          <p:cNvSpPr txBox="1"/>
          <p:nvPr/>
        </p:nvSpPr>
        <p:spPr>
          <a:xfrm>
            <a:off x="468675" y="2657143"/>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#2: Use financial levers to increase postsecondary engagement and progression for key post-traditional populations</a:t>
            </a:r>
            <a:endParaRPr sz="2000">
              <a:solidFill>
                <a:schemeClr val="lt2"/>
              </a:solidFill>
              <a:latin typeface="Lato"/>
              <a:ea typeface="Lato"/>
              <a:cs typeface="Lato"/>
              <a:sym typeface="Lato"/>
            </a:endParaRPr>
          </a:p>
        </p:txBody>
      </p:sp>
      <p:sp>
        <p:nvSpPr>
          <p:cNvPr id="310" name="Google Shape;310;g5b1be45043b313b1_157"/>
          <p:cNvSpPr/>
          <p:nvPr/>
        </p:nvSpPr>
        <p:spPr>
          <a:xfrm>
            <a:off x="3016400" y="3136325"/>
            <a:ext cx="781200" cy="7134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11" name="Google Shape;311;g5b1be45043b313b1_157"/>
          <p:cNvSpPr/>
          <p:nvPr/>
        </p:nvSpPr>
        <p:spPr>
          <a:xfrm>
            <a:off x="3797525" y="2575575"/>
            <a:ext cx="4831200" cy="11538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12" name="Google Shape;312;g5b1be45043b313b1_157"/>
          <p:cNvSpPr txBox="1"/>
          <p:nvPr/>
        </p:nvSpPr>
        <p:spPr>
          <a:xfrm>
            <a:off x="3941825" y="2526725"/>
            <a:ext cx="45426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lt2"/>
                </a:solidFill>
                <a:latin typeface="Lato"/>
                <a:ea typeface="Lato"/>
                <a:cs typeface="Lato"/>
                <a:sym typeface="Lato"/>
              </a:rPr>
              <a:t>Conduct broad and targeted outreach to make clear the value of a postsecondary education and the range of programs and financial aid opportunities available.</a:t>
            </a:r>
            <a:endParaRPr b="1" i="1" sz="1800">
              <a:solidFill>
                <a:schemeClr val="lt2"/>
              </a:solidFill>
              <a:latin typeface="Lato"/>
              <a:ea typeface="Lato"/>
              <a:cs typeface="Lato"/>
              <a:sym typeface="Lato"/>
            </a:endParaRPr>
          </a:p>
        </p:txBody>
      </p:sp>
      <p:grpSp>
        <p:nvGrpSpPr>
          <p:cNvPr id="313" name="Google Shape;313;g5b1be45043b313b1_157"/>
          <p:cNvGrpSpPr/>
          <p:nvPr/>
        </p:nvGrpSpPr>
        <p:grpSpPr>
          <a:xfrm>
            <a:off x="348500" y="3723943"/>
            <a:ext cx="8460300" cy="925500"/>
            <a:chOff x="348500" y="3723943"/>
            <a:chExt cx="8460300" cy="925500"/>
          </a:xfrm>
        </p:grpSpPr>
        <p:sp>
          <p:nvSpPr>
            <p:cNvPr id="314" name="Google Shape;314;g5b1be45043b313b1_157"/>
            <p:cNvSpPr/>
            <p:nvPr/>
          </p:nvSpPr>
          <p:spPr>
            <a:xfrm>
              <a:off x="348500" y="38078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15" name="Google Shape;315;g5b1be45043b313b1_157"/>
            <p:cNvSpPr txBox="1"/>
            <p:nvPr/>
          </p:nvSpPr>
          <p:spPr>
            <a:xfrm>
              <a:off x="468675" y="3723943"/>
              <a:ext cx="83400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#3: Conduct comprehensive outreach to all post-traditional learners</a:t>
              </a:r>
              <a:endParaRPr sz="2000">
                <a:solidFill>
                  <a:schemeClr val="lt2"/>
                </a:solidFill>
                <a:latin typeface="Lato"/>
                <a:ea typeface="Lato"/>
                <a:cs typeface="Lato"/>
                <a:sym typeface="Lato"/>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5b1be45043b313b1_93"/>
          <p:cNvSpPr txBox="1"/>
          <p:nvPr>
            <p:ph type="title"/>
          </p:nvPr>
        </p:nvSpPr>
        <p:spPr>
          <a:xfrm>
            <a:off x="729450" y="4042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40"/>
              <a:t>PROGRAM CHANGE: Post-traditional learners thrive and feel engaged within postsecondary classrooms.</a:t>
            </a:r>
            <a:endParaRPr sz="2140"/>
          </a:p>
        </p:txBody>
      </p:sp>
      <p:sp>
        <p:nvSpPr>
          <p:cNvPr id="321" name="Google Shape;321;g5b1be45043b313b1_93"/>
          <p:cNvSpPr/>
          <p:nvPr/>
        </p:nvSpPr>
        <p:spPr>
          <a:xfrm>
            <a:off x="348500" y="1598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22" name="Google Shape;322;g5b1be45043b313b1_93"/>
          <p:cNvSpPr txBox="1"/>
          <p:nvPr/>
        </p:nvSpPr>
        <p:spPr>
          <a:xfrm>
            <a:off x="468675" y="1654525"/>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a:t>
            </a:r>
            <a:r>
              <a:rPr lang="en" sz="2000">
                <a:solidFill>
                  <a:schemeClr val="lt2"/>
                </a:solidFill>
                <a:latin typeface="Lato"/>
                <a:ea typeface="Lato"/>
                <a:cs typeface="Lato"/>
                <a:sym typeface="Lato"/>
              </a:rPr>
              <a:t>Deliver program content in adult-friendly ways</a:t>
            </a:r>
            <a:endParaRPr sz="2000">
              <a:solidFill>
                <a:schemeClr val="lt2"/>
              </a:solidFill>
              <a:latin typeface="Lato"/>
              <a:ea typeface="Lato"/>
              <a:cs typeface="Lato"/>
              <a:sym typeface="Lato"/>
            </a:endParaRPr>
          </a:p>
        </p:txBody>
      </p:sp>
      <p:sp>
        <p:nvSpPr>
          <p:cNvPr id="323" name="Google Shape;323;g5b1be45043b313b1_93"/>
          <p:cNvSpPr/>
          <p:nvPr/>
        </p:nvSpPr>
        <p:spPr>
          <a:xfrm>
            <a:off x="348500" y="2741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24" name="Google Shape;324;g5b1be45043b313b1_93"/>
          <p:cNvSpPr txBox="1"/>
          <p:nvPr/>
        </p:nvSpPr>
        <p:spPr>
          <a:xfrm>
            <a:off x="468675" y="2657143"/>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#2: </a:t>
            </a:r>
            <a:r>
              <a:rPr lang="en" sz="2000">
                <a:solidFill>
                  <a:schemeClr val="lt2"/>
                </a:solidFill>
                <a:latin typeface="Lato"/>
                <a:ea typeface="Lato"/>
                <a:cs typeface="Lato"/>
                <a:sym typeface="Lato"/>
              </a:rPr>
              <a:t>Design programs for flexibility and convenience</a:t>
            </a:r>
            <a:endParaRPr sz="2000">
              <a:solidFill>
                <a:schemeClr val="lt2"/>
              </a:solidFill>
              <a:latin typeface="Lato"/>
              <a:ea typeface="Lato"/>
              <a:cs typeface="Lato"/>
              <a:sym typeface="Lato"/>
            </a:endParaRPr>
          </a:p>
        </p:txBody>
      </p:sp>
      <p:sp>
        <p:nvSpPr>
          <p:cNvPr id="325" name="Google Shape;325;g5b1be45043b313b1_93"/>
          <p:cNvSpPr/>
          <p:nvPr/>
        </p:nvSpPr>
        <p:spPr>
          <a:xfrm>
            <a:off x="348500" y="38078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26" name="Google Shape;326;g5b1be45043b313b1_93"/>
          <p:cNvSpPr txBox="1"/>
          <p:nvPr/>
        </p:nvSpPr>
        <p:spPr>
          <a:xfrm>
            <a:off x="468675" y="3723943"/>
            <a:ext cx="83400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#3: </a:t>
            </a:r>
            <a:r>
              <a:rPr lang="en" sz="2000">
                <a:solidFill>
                  <a:schemeClr val="lt2"/>
                </a:solidFill>
                <a:latin typeface="Lato"/>
                <a:ea typeface="Lato"/>
                <a:cs typeface="Lato"/>
                <a:sym typeface="Lato"/>
              </a:rPr>
              <a:t>Develop pathways that leverage and support all skill and preparation levels</a:t>
            </a:r>
            <a:endParaRPr sz="2000">
              <a:solidFill>
                <a:schemeClr val="lt2"/>
              </a:solidFill>
              <a:latin typeface="Lato"/>
              <a:ea typeface="Lato"/>
              <a:cs typeface="Lato"/>
              <a:sym typeface="Lato"/>
            </a:endParaRPr>
          </a:p>
        </p:txBody>
      </p:sp>
      <p:grpSp>
        <p:nvGrpSpPr>
          <p:cNvPr id="327" name="Google Shape;327;g5b1be45043b313b1_93"/>
          <p:cNvGrpSpPr/>
          <p:nvPr/>
        </p:nvGrpSpPr>
        <p:grpSpPr>
          <a:xfrm>
            <a:off x="66660" y="451879"/>
            <a:ext cx="722400" cy="713400"/>
            <a:chOff x="66660" y="2052079"/>
            <a:chExt cx="722400" cy="713400"/>
          </a:xfrm>
        </p:grpSpPr>
        <p:sp>
          <p:nvSpPr>
            <p:cNvPr id="328" name="Google Shape;328;g5b1be45043b313b1_93"/>
            <p:cNvSpPr/>
            <p:nvPr/>
          </p:nvSpPr>
          <p:spPr>
            <a:xfrm>
              <a:off x="66660" y="2052079"/>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329" name="Google Shape;329;g5b1be45043b313b1_93"/>
            <p:cNvPicPr preferRelativeResize="0"/>
            <p:nvPr/>
          </p:nvPicPr>
          <p:blipFill>
            <a:blip r:embed="rId3">
              <a:alphaModFix/>
            </a:blip>
            <a:stretch>
              <a:fillRect/>
            </a:stretch>
          </p:blipFill>
          <p:spPr>
            <a:xfrm>
              <a:off x="146121" y="2146551"/>
              <a:ext cx="554652" cy="565019"/>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5b1be45043b313b1_179"/>
          <p:cNvSpPr txBox="1"/>
          <p:nvPr>
            <p:ph type="title"/>
          </p:nvPr>
        </p:nvSpPr>
        <p:spPr>
          <a:xfrm>
            <a:off x="729450" y="4042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40"/>
              <a:t>PROGRAM CHANGE: Post-traditional learners thrive and feel engaged within postsecondary classrooms.</a:t>
            </a:r>
            <a:endParaRPr sz="2140"/>
          </a:p>
        </p:txBody>
      </p:sp>
      <p:sp>
        <p:nvSpPr>
          <p:cNvPr id="335" name="Google Shape;335;g5b1be45043b313b1_179"/>
          <p:cNvSpPr/>
          <p:nvPr/>
        </p:nvSpPr>
        <p:spPr>
          <a:xfrm>
            <a:off x="348500" y="1598075"/>
            <a:ext cx="8460300" cy="649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36" name="Google Shape;336;g5b1be45043b313b1_179"/>
          <p:cNvSpPr txBox="1"/>
          <p:nvPr/>
        </p:nvSpPr>
        <p:spPr>
          <a:xfrm>
            <a:off x="468675" y="1654525"/>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Deliver program content in adult-friendly ways</a:t>
            </a:r>
            <a:endParaRPr sz="2000">
              <a:solidFill>
                <a:schemeClr val="lt2"/>
              </a:solidFill>
              <a:latin typeface="Lato"/>
              <a:ea typeface="Lato"/>
              <a:cs typeface="Lato"/>
              <a:sym typeface="Lato"/>
            </a:endParaRPr>
          </a:p>
        </p:txBody>
      </p:sp>
      <p:sp>
        <p:nvSpPr>
          <p:cNvPr id="337" name="Google Shape;337;g5b1be45043b313b1_179"/>
          <p:cNvSpPr/>
          <p:nvPr/>
        </p:nvSpPr>
        <p:spPr>
          <a:xfrm>
            <a:off x="348500" y="3807875"/>
            <a:ext cx="8460300" cy="649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38" name="Google Shape;338;g5b1be45043b313b1_179"/>
          <p:cNvSpPr txBox="1"/>
          <p:nvPr/>
        </p:nvSpPr>
        <p:spPr>
          <a:xfrm>
            <a:off x="468675" y="3723943"/>
            <a:ext cx="83400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#3: Develop pathways that leverage and support all skill and preparation levels</a:t>
            </a:r>
            <a:endParaRPr sz="2000">
              <a:solidFill>
                <a:schemeClr val="lt2"/>
              </a:solidFill>
              <a:latin typeface="Lato"/>
              <a:ea typeface="Lato"/>
              <a:cs typeface="Lato"/>
              <a:sym typeface="Lato"/>
            </a:endParaRPr>
          </a:p>
        </p:txBody>
      </p:sp>
      <p:grpSp>
        <p:nvGrpSpPr>
          <p:cNvPr id="339" name="Google Shape;339;g5b1be45043b313b1_179"/>
          <p:cNvGrpSpPr/>
          <p:nvPr/>
        </p:nvGrpSpPr>
        <p:grpSpPr>
          <a:xfrm>
            <a:off x="66660" y="451879"/>
            <a:ext cx="722400" cy="713400"/>
            <a:chOff x="66660" y="2052079"/>
            <a:chExt cx="722400" cy="713400"/>
          </a:xfrm>
        </p:grpSpPr>
        <p:sp>
          <p:nvSpPr>
            <p:cNvPr id="340" name="Google Shape;340;g5b1be45043b313b1_179"/>
            <p:cNvSpPr/>
            <p:nvPr/>
          </p:nvSpPr>
          <p:spPr>
            <a:xfrm>
              <a:off x="66660" y="2052079"/>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341" name="Google Shape;341;g5b1be45043b313b1_179"/>
            <p:cNvPicPr preferRelativeResize="0"/>
            <p:nvPr/>
          </p:nvPicPr>
          <p:blipFill>
            <a:blip r:embed="rId3">
              <a:alphaModFix/>
            </a:blip>
            <a:stretch>
              <a:fillRect/>
            </a:stretch>
          </p:blipFill>
          <p:spPr>
            <a:xfrm>
              <a:off x="146121" y="2146551"/>
              <a:ext cx="554652" cy="565019"/>
            </a:xfrm>
            <a:prstGeom prst="rect">
              <a:avLst/>
            </a:prstGeom>
            <a:noFill/>
            <a:ln>
              <a:noFill/>
            </a:ln>
          </p:spPr>
        </p:pic>
      </p:grpSp>
      <p:sp>
        <p:nvSpPr>
          <p:cNvPr id="342" name="Google Shape;342;g5b1be45043b313b1_179"/>
          <p:cNvSpPr/>
          <p:nvPr/>
        </p:nvSpPr>
        <p:spPr>
          <a:xfrm>
            <a:off x="3321200" y="2069525"/>
            <a:ext cx="781200" cy="7134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3" name="Google Shape;343;g5b1be45043b313b1_179"/>
          <p:cNvSpPr/>
          <p:nvPr/>
        </p:nvSpPr>
        <p:spPr>
          <a:xfrm>
            <a:off x="4134025" y="1508775"/>
            <a:ext cx="4674900" cy="11538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4" name="Google Shape;344;g5b1be45043b313b1_179"/>
          <p:cNvSpPr txBox="1"/>
          <p:nvPr/>
        </p:nvSpPr>
        <p:spPr>
          <a:xfrm>
            <a:off x="4222525" y="1459925"/>
            <a:ext cx="47709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lt2"/>
                </a:solidFill>
                <a:latin typeface="Lato"/>
                <a:ea typeface="Lato"/>
                <a:cs typeface="Lato"/>
                <a:sym typeface="Lato"/>
              </a:rPr>
              <a:t>Implement flexible scheduling, including synchronous and asynchronous options. Flexible scheduling also applies to employer strategies for upskilling current employees.</a:t>
            </a:r>
            <a:endParaRPr b="1" i="1" sz="1800">
              <a:solidFill>
                <a:schemeClr val="lt2"/>
              </a:solidFill>
              <a:latin typeface="Lato"/>
              <a:ea typeface="Lato"/>
              <a:cs typeface="Lato"/>
              <a:sym typeface="Lato"/>
            </a:endParaRPr>
          </a:p>
        </p:txBody>
      </p:sp>
      <p:grpSp>
        <p:nvGrpSpPr>
          <p:cNvPr id="345" name="Google Shape;345;g5b1be45043b313b1_179"/>
          <p:cNvGrpSpPr/>
          <p:nvPr/>
        </p:nvGrpSpPr>
        <p:grpSpPr>
          <a:xfrm>
            <a:off x="348500" y="2657143"/>
            <a:ext cx="8460300" cy="925500"/>
            <a:chOff x="348500" y="2657143"/>
            <a:chExt cx="8460300" cy="925500"/>
          </a:xfrm>
        </p:grpSpPr>
        <p:sp>
          <p:nvSpPr>
            <p:cNvPr id="346" name="Google Shape;346;g5b1be45043b313b1_179"/>
            <p:cNvSpPr/>
            <p:nvPr/>
          </p:nvSpPr>
          <p:spPr>
            <a:xfrm>
              <a:off x="348500" y="2741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7" name="Google Shape;347;g5b1be45043b313b1_179"/>
            <p:cNvSpPr txBox="1"/>
            <p:nvPr/>
          </p:nvSpPr>
          <p:spPr>
            <a:xfrm>
              <a:off x="468675" y="2657143"/>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#2: Design programs for flexibility and convenience</a:t>
              </a:r>
              <a:endParaRPr sz="2000">
                <a:solidFill>
                  <a:schemeClr val="lt2"/>
                </a:solidFill>
                <a:latin typeface="Lato"/>
                <a:ea typeface="Lato"/>
                <a:cs typeface="Lato"/>
                <a:sym typeface="La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5b1be45043b313b1_192"/>
          <p:cNvSpPr txBox="1"/>
          <p:nvPr>
            <p:ph type="title"/>
          </p:nvPr>
        </p:nvSpPr>
        <p:spPr>
          <a:xfrm>
            <a:off x="729450" y="4042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40"/>
              <a:t>PROGRAM CHANGE: Post-traditional learners thrive and feel engaged within postsecondary classrooms.</a:t>
            </a:r>
            <a:endParaRPr sz="2140"/>
          </a:p>
        </p:txBody>
      </p:sp>
      <p:sp>
        <p:nvSpPr>
          <p:cNvPr id="353" name="Google Shape;353;g5b1be45043b313b1_192"/>
          <p:cNvSpPr/>
          <p:nvPr/>
        </p:nvSpPr>
        <p:spPr>
          <a:xfrm>
            <a:off x="348500" y="1598075"/>
            <a:ext cx="8460300" cy="649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54" name="Google Shape;354;g5b1be45043b313b1_192"/>
          <p:cNvSpPr txBox="1"/>
          <p:nvPr/>
        </p:nvSpPr>
        <p:spPr>
          <a:xfrm>
            <a:off x="468675" y="1654525"/>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Deliver program content in adult-friendly ways</a:t>
            </a:r>
            <a:endParaRPr sz="2000">
              <a:solidFill>
                <a:schemeClr val="lt2"/>
              </a:solidFill>
              <a:latin typeface="Lato"/>
              <a:ea typeface="Lato"/>
              <a:cs typeface="Lato"/>
              <a:sym typeface="Lato"/>
            </a:endParaRPr>
          </a:p>
        </p:txBody>
      </p:sp>
      <p:sp>
        <p:nvSpPr>
          <p:cNvPr id="355" name="Google Shape;355;g5b1be45043b313b1_192"/>
          <p:cNvSpPr/>
          <p:nvPr/>
        </p:nvSpPr>
        <p:spPr>
          <a:xfrm>
            <a:off x="348500" y="2741075"/>
            <a:ext cx="8460300" cy="649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56" name="Google Shape;356;g5b1be45043b313b1_192"/>
          <p:cNvSpPr txBox="1"/>
          <p:nvPr/>
        </p:nvSpPr>
        <p:spPr>
          <a:xfrm>
            <a:off x="468675" y="2657143"/>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#2: Design programs for flexibility and convenience</a:t>
            </a:r>
            <a:endParaRPr sz="2000">
              <a:solidFill>
                <a:schemeClr val="lt2"/>
              </a:solidFill>
              <a:latin typeface="Lato"/>
              <a:ea typeface="Lato"/>
              <a:cs typeface="Lato"/>
              <a:sym typeface="Lato"/>
            </a:endParaRPr>
          </a:p>
        </p:txBody>
      </p:sp>
      <p:grpSp>
        <p:nvGrpSpPr>
          <p:cNvPr id="357" name="Google Shape;357;g5b1be45043b313b1_192"/>
          <p:cNvGrpSpPr/>
          <p:nvPr/>
        </p:nvGrpSpPr>
        <p:grpSpPr>
          <a:xfrm>
            <a:off x="66660" y="451879"/>
            <a:ext cx="722400" cy="713400"/>
            <a:chOff x="66660" y="2052079"/>
            <a:chExt cx="722400" cy="713400"/>
          </a:xfrm>
        </p:grpSpPr>
        <p:sp>
          <p:nvSpPr>
            <p:cNvPr id="358" name="Google Shape;358;g5b1be45043b313b1_192"/>
            <p:cNvSpPr/>
            <p:nvPr/>
          </p:nvSpPr>
          <p:spPr>
            <a:xfrm>
              <a:off x="66660" y="2052079"/>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359" name="Google Shape;359;g5b1be45043b313b1_192"/>
            <p:cNvPicPr preferRelativeResize="0"/>
            <p:nvPr/>
          </p:nvPicPr>
          <p:blipFill>
            <a:blip r:embed="rId3">
              <a:alphaModFix/>
            </a:blip>
            <a:stretch>
              <a:fillRect/>
            </a:stretch>
          </p:blipFill>
          <p:spPr>
            <a:xfrm>
              <a:off x="146121" y="2146551"/>
              <a:ext cx="554652" cy="565019"/>
            </a:xfrm>
            <a:prstGeom prst="rect">
              <a:avLst/>
            </a:prstGeom>
            <a:noFill/>
            <a:ln>
              <a:noFill/>
            </a:ln>
          </p:spPr>
        </p:pic>
      </p:grpSp>
      <p:sp>
        <p:nvSpPr>
          <p:cNvPr id="360" name="Google Shape;360;g5b1be45043b313b1_192"/>
          <p:cNvSpPr/>
          <p:nvPr/>
        </p:nvSpPr>
        <p:spPr>
          <a:xfrm>
            <a:off x="5226200" y="3136325"/>
            <a:ext cx="781200" cy="7134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61" name="Google Shape;361;g5b1be45043b313b1_192"/>
          <p:cNvSpPr/>
          <p:nvPr/>
        </p:nvSpPr>
        <p:spPr>
          <a:xfrm>
            <a:off x="6039025" y="2651775"/>
            <a:ext cx="2769900" cy="11538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62" name="Google Shape;362;g5b1be45043b313b1_192"/>
          <p:cNvSpPr txBox="1"/>
          <p:nvPr/>
        </p:nvSpPr>
        <p:spPr>
          <a:xfrm>
            <a:off x="6127525" y="2586813"/>
            <a:ext cx="24954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lt2"/>
                </a:solidFill>
                <a:latin typeface="Lato"/>
                <a:ea typeface="Lato"/>
                <a:cs typeface="Lato"/>
                <a:sym typeface="Lato"/>
              </a:rPr>
              <a:t>Recognize prior learning and provide credit for skills acquired outside of the classroom.</a:t>
            </a:r>
            <a:endParaRPr b="1" i="1" sz="1800">
              <a:solidFill>
                <a:schemeClr val="lt2"/>
              </a:solidFill>
              <a:latin typeface="Lato"/>
              <a:ea typeface="Lato"/>
              <a:cs typeface="Lato"/>
              <a:sym typeface="Lato"/>
            </a:endParaRPr>
          </a:p>
        </p:txBody>
      </p:sp>
      <p:sp>
        <p:nvSpPr>
          <p:cNvPr id="363" name="Google Shape;363;g5b1be45043b313b1_192"/>
          <p:cNvSpPr/>
          <p:nvPr/>
        </p:nvSpPr>
        <p:spPr>
          <a:xfrm flipH="1">
            <a:off x="4616600" y="3136325"/>
            <a:ext cx="781200" cy="7134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grpSp>
        <p:nvGrpSpPr>
          <p:cNvPr id="364" name="Google Shape;364;g5b1be45043b313b1_192"/>
          <p:cNvGrpSpPr/>
          <p:nvPr/>
        </p:nvGrpSpPr>
        <p:grpSpPr>
          <a:xfrm>
            <a:off x="348500" y="3723943"/>
            <a:ext cx="8460300" cy="925500"/>
            <a:chOff x="348500" y="3723943"/>
            <a:chExt cx="8460300" cy="925500"/>
          </a:xfrm>
        </p:grpSpPr>
        <p:sp>
          <p:nvSpPr>
            <p:cNvPr id="365" name="Google Shape;365;g5b1be45043b313b1_192"/>
            <p:cNvSpPr/>
            <p:nvPr/>
          </p:nvSpPr>
          <p:spPr>
            <a:xfrm>
              <a:off x="348500" y="38078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66" name="Google Shape;366;g5b1be45043b313b1_192"/>
            <p:cNvSpPr txBox="1"/>
            <p:nvPr/>
          </p:nvSpPr>
          <p:spPr>
            <a:xfrm>
              <a:off x="468675" y="3723943"/>
              <a:ext cx="83400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#3: Develop pathways that leverage and support all skill and preparation levels</a:t>
              </a:r>
              <a:endParaRPr sz="2000">
                <a:solidFill>
                  <a:schemeClr val="lt2"/>
                </a:solidFill>
                <a:latin typeface="Lato"/>
                <a:ea typeface="Lato"/>
                <a:cs typeface="Lato"/>
                <a:sym typeface="Lato"/>
              </a:endParaRPr>
            </a:p>
          </p:txBody>
        </p:sp>
      </p:grpSp>
      <p:sp>
        <p:nvSpPr>
          <p:cNvPr id="367" name="Google Shape;367;g5b1be45043b313b1_192"/>
          <p:cNvSpPr/>
          <p:nvPr/>
        </p:nvSpPr>
        <p:spPr>
          <a:xfrm>
            <a:off x="468675" y="1970875"/>
            <a:ext cx="4103100" cy="18348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68" name="Google Shape;368;g5b1be45043b313b1_192"/>
          <p:cNvSpPr txBox="1"/>
          <p:nvPr/>
        </p:nvSpPr>
        <p:spPr>
          <a:xfrm>
            <a:off x="544875" y="1993325"/>
            <a:ext cx="3977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lt2"/>
                </a:solidFill>
                <a:latin typeface="Lato"/>
                <a:ea typeface="Lato"/>
                <a:cs typeface="Lato"/>
                <a:sym typeface="Lato"/>
              </a:rPr>
              <a:t>Widen the availability/variety of support services, incl intensive advising and early warning systems, help with basic needs, and corequisite support – providing help while the student earns credits – instead of remediation</a:t>
            </a:r>
            <a:endParaRPr b="1" i="1" sz="1800">
              <a:solidFill>
                <a:schemeClr val="lt2"/>
              </a:solidFill>
              <a:latin typeface="Lato"/>
              <a:ea typeface="Lato"/>
              <a:cs typeface="Lato"/>
              <a:sym typeface="Lato"/>
            </a:endParaRPr>
          </a:p>
        </p:txBody>
      </p:sp>
      <p:sp>
        <p:nvSpPr>
          <p:cNvPr id="369" name="Google Shape;369;g5b1be45043b313b1_192"/>
          <p:cNvSpPr/>
          <p:nvPr/>
        </p:nvSpPr>
        <p:spPr>
          <a:xfrm>
            <a:off x="5226200" y="1838675"/>
            <a:ext cx="781200" cy="20112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70" name="Google Shape;370;g5b1be45043b313b1_192"/>
          <p:cNvSpPr/>
          <p:nvPr/>
        </p:nvSpPr>
        <p:spPr>
          <a:xfrm>
            <a:off x="6039025" y="1432575"/>
            <a:ext cx="2769900" cy="11538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71" name="Google Shape;371;g5b1be45043b313b1_192"/>
          <p:cNvSpPr txBox="1"/>
          <p:nvPr/>
        </p:nvSpPr>
        <p:spPr>
          <a:xfrm>
            <a:off x="6127525" y="1359690"/>
            <a:ext cx="27699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lt2"/>
                </a:solidFill>
                <a:latin typeface="Lato"/>
                <a:ea typeface="Lato"/>
                <a:cs typeface="Lato"/>
                <a:sym typeface="Lato"/>
              </a:rPr>
              <a:t>Increase use of accelerated  programs to support faster career advancement and earning potential.</a:t>
            </a:r>
            <a:endParaRPr b="1" i="1" sz="1800">
              <a:solidFill>
                <a:schemeClr val="lt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5b1be45043b313b1_106"/>
          <p:cNvSpPr txBox="1"/>
          <p:nvPr>
            <p:ph type="title"/>
          </p:nvPr>
        </p:nvSpPr>
        <p:spPr>
          <a:xfrm>
            <a:off x="729450" y="404250"/>
            <a:ext cx="8079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40"/>
              <a:t>OPERATIONAL CHANGE: Post-traditional learners easily navigate postsecondary advising and administrative systems.</a:t>
            </a:r>
            <a:endParaRPr sz="2040"/>
          </a:p>
        </p:txBody>
      </p:sp>
      <p:sp>
        <p:nvSpPr>
          <p:cNvPr id="377" name="Google Shape;377;g5b1be45043b313b1_106"/>
          <p:cNvSpPr/>
          <p:nvPr/>
        </p:nvSpPr>
        <p:spPr>
          <a:xfrm>
            <a:off x="348500" y="1598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78" name="Google Shape;378;g5b1be45043b313b1_106"/>
          <p:cNvSpPr txBox="1"/>
          <p:nvPr/>
        </p:nvSpPr>
        <p:spPr>
          <a:xfrm>
            <a:off x="468675" y="1654525"/>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a:t>
            </a:r>
            <a:r>
              <a:rPr lang="en" sz="2000">
                <a:solidFill>
                  <a:schemeClr val="lt2"/>
                </a:solidFill>
                <a:latin typeface="Lato"/>
                <a:ea typeface="Lato"/>
                <a:cs typeface="Lato"/>
                <a:sym typeface="Lato"/>
              </a:rPr>
              <a:t>Create a one-stop student experience</a:t>
            </a:r>
            <a:endParaRPr sz="2000">
              <a:solidFill>
                <a:schemeClr val="lt2"/>
              </a:solidFill>
              <a:latin typeface="Lato"/>
              <a:ea typeface="Lato"/>
              <a:cs typeface="Lato"/>
              <a:sym typeface="Lato"/>
            </a:endParaRPr>
          </a:p>
        </p:txBody>
      </p:sp>
      <p:sp>
        <p:nvSpPr>
          <p:cNvPr id="379" name="Google Shape;379;g5b1be45043b313b1_106"/>
          <p:cNvSpPr/>
          <p:nvPr/>
        </p:nvSpPr>
        <p:spPr>
          <a:xfrm>
            <a:off x="348500" y="2741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80" name="Google Shape;380;g5b1be45043b313b1_106"/>
          <p:cNvSpPr txBox="1"/>
          <p:nvPr/>
        </p:nvSpPr>
        <p:spPr>
          <a:xfrm>
            <a:off x="468675" y="2809543"/>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#2: </a:t>
            </a:r>
            <a:r>
              <a:rPr lang="en" sz="2000">
                <a:solidFill>
                  <a:schemeClr val="lt2"/>
                </a:solidFill>
                <a:latin typeface="Lato"/>
                <a:ea typeface="Lato"/>
                <a:cs typeface="Lato"/>
                <a:sym typeface="Lato"/>
              </a:rPr>
              <a:t>Develop efficient systems for tailored student advising</a:t>
            </a:r>
            <a:endParaRPr sz="2000">
              <a:solidFill>
                <a:schemeClr val="lt2"/>
              </a:solidFill>
              <a:latin typeface="Lato"/>
              <a:ea typeface="Lato"/>
              <a:cs typeface="Lato"/>
              <a:sym typeface="Lato"/>
            </a:endParaRPr>
          </a:p>
        </p:txBody>
      </p:sp>
      <p:grpSp>
        <p:nvGrpSpPr>
          <p:cNvPr id="381" name="Google Shape;381;g5b1be45043b313b1_106"/>
          <p:cNvGrpSpPr/>
          <p:nvPr/>
        </p:nvGrpSpPr>
        <p:grpSpPr>
          <a:xfrm>
            <a:off x="48550" y="453582"/>
            <a:ext cx="749808" cy="749934"/>
            <a:chOff x="48550" y="2739582"/>
            <a:chExt cx="749808" cy="749934"/>
          </a:xfrm>
        </p:grpSpPr>
        <p:sp>
          <p:nvSpPr>
            <p:cNvPr id="382" name="Google Shape;382;g5b1be45043b313b1_106"/>
            <p:cNvSpPr/>
            <p:nvPr/>
          </p:nvSpPr>
          <p:spPr>
            <a:xfrm>
              <a:off x="66660" y="2764937"/>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383" name="Google Shape;383;g5b1be45043b313b1_106"/>
            <p:cNvPicPr preferRelativeResize="0"/>
            <p:nvPr/>
          </p:nvPicPr>
          <p:blipFill>
            <a:blip r:embed="rId3">
              <a:alphaModFix/>
            </a:blip>
            <a:stretch>
              <a:fillRect/>
            </a:stretch>
          </p:blipFill>
          <p:spPr>
            <a:xfrm>
              <a:off x="48550" y="2739582"/>
              <a:ext cx="749808" cy="749934"/>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5b1be45043b313b1_249"/>
          <p:cNvSpPr txBox="1"/>
          <p:nvPr>
            <p:ph type="title"/>
          </p:nvPr>
        </p:nvSpPr>
        <p:spPr>
          <a:xfrm>
            <a:off x="729450" y="404250"/>
            <a:ext cx="8079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40"/>
              <a:t>OPERATIONAL CHANGE: Post-traditional learners easily navigate postsecondary advising and administrative systems.</a:t>
            </a:r>
            <a:endParaRPr sz="2040"/>
          </a:p>
        </p:txBody>
      </p:sp>
      <p:sp>
        <p:nvSpPr>
          <p:cNvPr id="389" name="Google Shape;389;g5b1be45043b313b1_249"/>
          <p:cNvSpPr/>
          <p:nvPr/>
        </p:nvSpPr>
        <p:spPr>
          <a:xfrm>
            <a:off x="348500" y="1598075"/>
            <a:ext cx="8460300" cy="649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90" name="Google Shape;390;g5b1be45043b313b1_249"/>
          <p:cNvSpPr txBox="1"/>
          <p:nvPr/>
        </p:nvSpPr>
        <p:spPr>
          <a:xfrm>
            <a:off x="468675" y="1654525"/>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Create a one-stop student experience</a:t>
            </a:r>
            <a:endParaRPr sz="2000">
              <a:solidFill>
                <a:schemeClr val="lt2"/>
              </a:solidFill>
              <a:latin typeface="Lato"/>
              <a:ea typeface="Lato"/>
              <a:cs typeface="Lato"/>
              <a:sym typeface="Lato"/>
            </a:endParaRPr>
          </a:p>
        </p:txBody>
      </p:sp>
      <p:grpSp>
        <p:nvGrpSpPr>
          <p:cNvPr id="391" name="Google Shape;391;g5b1be45043b313b1_249"/>
          <p:cNvGrpSpPr/>
          <p:nvPr/>
        </p:nvGrpSpPr>
        <p:grpSpPr>
          <a:xfrm>
            <a:off x="48550" y="453582"/>
            <a:ext cx="749808" cy="749934"/>
            <a:chOff x="48550" y="2739582"/>
            <a:chExt cx="749808" cy="749934"/>
          </a:xfrm>
        </p:grpSpPr>
        <p:sp>
          <p:nvSpPr>
            <p:cNvPr id="392" name="Google Shape;392;g5b1be45043b313b1_249"/>
            <p:cNvSpPr/>
            <p:nvPr/>
          </p:nvSpPr>
          <p:spPr>
            <a:xfrm>
              <a:off x="66660" y="2764937"/>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393" name="Google Shape;393;g5b1be45043b313b1_249"/>
            <p:cNvPicPr preferRelativeResize="0"/>
            <p:nvPr/>
          </p:nvPicPr>
          <p:blipFill>
            <a:blip r:embed="rId3">
              <a:alphaModFix/>
            </a:blip>
            <a:stretch>
              <a:fillRect/>
            </a:stretch>
          </p:blipFill>
          <p:spPr>
            <a:xfrm>
              <a:off x="48550" y="2739582"/>
              <a:ext cx="749808" cy="749934"/>
            </a:xfrm>
            <a:prstGeom prst="rect">
              <a:avLst/>
            </a:prstGeom>
            <a:noFill/>
            <a:ln>
              <a:noFill/>
            </a:ln>
          </p:spPr>
        </p:pic>
      </p:grpSp>
      <p:sp>
        <p:nvSpPr>
          <p:cNvPr id="394" name="Google Shape;394;g5b1be45043b313b1_249"/>
          <p:cNvSpPr/>
          <p:nvPr/>
        </p:nvSpPr>
        <p:spPr>
          <a:xfrm flipH="1" rot="10800000">
            <a:off x="3016400" y="3364925"/>
            <a:ext cx="781200" cy="7134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95" name="Google Shape;395;g5b1be45043b313b1_249"/>
          <p:cNvSpPr/>
          <p:nvPr/>
        </p:nvSpPr>
        <p:spPr>
          <a:xfrm>
            <a:off x="3797525" y="3413775"/>
            <a:ext cx="4026000" cy="13092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96" name="Google Shape;396;g5b1be45043b313b1_249"/>
          <p:cNvSpPr txBox="1"/>
          <p:nvPr/>
        </p:nvSpPr>
        <p:spPr>
          <a:xfrm>
            <a:off x="3904350" y="3364925"/>
            <a:ext cx="38229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lt2"/>
                </a:solidFill>
                <a:latin typeface="Lato"/>
                <a:ea typeface="Lato"/>
                <a:cs typeface="Lato"/>
                <a:sym typeface="Lato"/>
              </a:rPr>
              <a:t>Eliminate barriers to transfer through reverse-transfer programs and</a:t>
            </a:r>
            <a:endParaRPr b="1" i="1" sz="1800">
              <a:solidFill>
                <a:schemeClr val="lt2"/>
              </a:solidFill>
              <a:latin typeface="Lato"/>
              <a:ea typeface="Lato"/>
              <a:cs typeface="Lato"/>
              <a:sym typeface="Lato"/>
            </a:endParaRPr>
          </a:p>
          <a:p>
            <a:pPr indent="0" lvl="0" marL="0" rtl="0" algn="l">
              <a:spcBef>
                <a:spcPts val="0"/>
              </a:spcBef>
              <a:spcAft>
                <a:spcPts val="0"/>
              </a:spcAft>
              <a:buNone/>
            </a:pPr>
            <a:r>
              <a:rPr b="1" i="1" lang="en" sz="1800">
                <a:solidFill>
                  <a:schemeClr val="lt2"/>
                </a:solidFill>
                <a:latin typeface="Lato"/>
                <a:ea typeface="Lato"/>
                <a:cs typeface="Lato"/>
                <a:sym typeface="Lato"/>
              </a:rPr>
              <a:t>inter-institutional partnerships and program alignment.</a:t>
            </a:r>
            <a:endParaRPr b="1" i="1" sz="1800">
              <a:solidFill>
                <a:schemeClr val="lt2"/>
              </a:solidFill>
              <a:latin typeface="Lato"/>
              <a:ea typeface="Lato"/>
              <a:cs typeface="Lato"/>
              <a:sym typeface="Lato"/>
            </a:endParaRPr>
          </a:p>
        </p:txBody>
      </p:sp>
      <p:grpSp>
        <p:nvGrpSpPr>
          <p:cNvPr id="397" name="Google Shape;397;g5b1be45043b313b1_249"/>
          <p:cNvGrpSpPr/>
          <p:nvPr/>
        </p:nvGrpSpPr>
        <p:grpSpPr>
          <a:xfrm>
            <a:off x="348500" y="2741075"/>
            <a:ext cx="8460300" cy="993968"/>
            <a:chOff x="348500" y="2741075"/>
            <a:chExt cx="8460300" cy="993968"/>
          </a:xfrm>
        </p:grpSpPr>
        <p:sp>
          <p:nvSpPr>
            <p:cNvPr id="398" name="Google Shape;398;g5b1be45043b313b1_249"/>
            <p:cNvSpPr/>
            <p:nvPr/>
          </p:nvSpPr>
          <p:spPr>
            <a:xfrm>
              <a:off x="348500" y="2741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99" name="Google Shape;399;g5b1be45043b313b1_249"/>
            <p:cNvSpPr txBox="1"/>
            <p:nvPr/>
          </p:nvSpPr>
          <p:spPr>
            <a:xfrm>
              <a:off x="468675" y="2809543"/>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#2: Develop efficient systems for tailored student advising</a:t>
              </a:r>
              <a:endParaRPr sz="2000">
                <a:solidFill>
                  <a:schemeClr val="lt2"/>
                </a:solidFill>
                <a:latin typeface="Lato"/>
                <a:ea typeface="Lato"/>
                <a:cs typeface="Lato"/>
                <a:sym typeface="Lato"/>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5b1be45043b313b1_119"/>
          <p:cNvSpPr txBox="1"/>
          <p:nvPr>
            <p:ph type="title"/>
          </p:nvPr>
        </p:nvSpPr>
        <p:spPr>
          <a:xfrm>
            <a:off x="729450" y="404250"/>
            <a:ext cx="8079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40"/>
              <a:t>DATA: Post-traditional learners are authentically measured through data and used as a subject for ongoing improvement.</a:t>
            </a:r>
            <a:endParaRPr sz="2040"/>
          </a:p>
        </p:txBody>
      </p:sp>
      <p:sp>
        <p:nvSpPr>
          <p:cNvPr id="405" name="Google Shape;405;g5b1be45043b313b1_119"/>
          <p:cNvSpPr/>
          <p:nvPr/>
        </p:nvSpPr>
        <p:spPr>
          <a:xfrm>
            <a:off x="348500" y="1598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06" name="Google Shape;406;g5b1be45043b313b1_119"/>
          <p:cNvSpPr txBox="1"/>
          <p:nvPr/>
        </p:nvSpPr>
        <p:spPr>
          <a:xfrm>
            <a:off x="468675" y="1542272"/>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a:t>
            </a:r>
            <a:r>
              <a:rPr lang="en" sz="2000">
                <a:solidFill>
                  <a:schemeClr val="lt2"/>
                </a:solidFill>
                <a:latin typeface="Lato"/>
                <a:ea typeface="Lato"/>
                <a:cs typeface="Lato"/>
                <a:sym typeface="Lato"/>
              </a:rPr>
              <a:t>Strengthen data measurement and collection systems to better monitor and evaluate post-traditional learner outcomes</a:t>
            </a:r>
            <a:endParaRPr sz="2000">
              <a:solidFill>
                <a:schemeClr val="lt2"/>
              </a:solidFill>
              <a:latin typeface="Lato"/>
              <a:ea typeface="Lato"/>
              <a:cs typeface="Lato"/>
              <a:sym typeface="Lato"/>
            </a:endParaRPr>
          </a:p>
        </p:txBody>
      </p:sp>
      <p:grpSp>
        <p:nvGrpSpPr>
          <p:cNvPr id="407" name="Google Shape;407;g5b1be45043b313b1_119"/>
          <p:cNvGrpSpPr/>
          <p:nvPr/>
        </p:nvGrpSpPr>
        <p:grpSpPr>
          <a:xfrm>
            <a:off x="66660" y="461208"/>
            <a:ext cx="722400" cy="713400"/>
            <a:chOff x="66660" y="3509208"/>
            <a:chExt cx="722400" cy="713400"/>
          </a:xfrm>
        </p:grpSpPr>
        <p:sp>
          <p:nvSpPr>
            <p:cNvPr id="408" name="Google Shape;408;g5b1be45043b313b1_119"/>
            <p:cNvSpPr/>
            <p:nvPr/>
          </p:nvSpPr>
          <p:spPr>
            <a:xfrm>
              <a:off x="66660" y="3509208"/>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09" name="Google Shape;409;g5b1be45043b313b1_119"/>
            <p:cNvPicPr preferRelativeResize="0"/>
            <p:nvPr/>
          </p:nvPicPr>
          <p:blipFill>
            <a:blip r:embed="rId3">
              <a:alphaModFix/>
            </a:blip>
            <a:stretch>
              <a:fillRect/>
            </a:stretch>
          </p:blipFill>
          <p:spPr>
            <a:xfrm>
              <a:off x="140996" y="3565712"/>
              <a:ext cx="564924" cy="554746"/>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5b1be45043b313b1_209"/>
          <p:cNvSpPr txBox="1"/>
          <p:nvPr>
            <p:ph type="title"/>
          </p:nvPr>
        </p:nvSpPr>
        <p:spPr>
          <a:xfrm>
            <a:off x="729450" y="404250"/>
            <a:ext cx="8079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40"/>
              <a:t>DATA: Post-traditional learners are authentically measured through data and used as a subject for ongoing improvement.</a:t>
            </a:r>
            <a:endParaRPr sz="2040"/>
          </a:p>
        </p:txBody>
      </p:sp>
      <p:grpSp>
        <p:nvGrpSpPr>
          <p:cNvPr id="415" name="Google Shape;415;g5b1be45043b313b1_209"/>
          <p:cNvGrpSpPr/>
          <p:nvPr/>
        </p:nvGrpSpPr>
        <p:grpSpPr>
          <a:xfrm>
            <a:off x="66660" y="461208"/>
            <a:ext cx="722400" cy="713400"/>
            <a:chOff x="66660" y="3509208"/>
            <a:chExt cx="722400" cy="713400"/>
          </a:xfrm>
        </p:grpSpPr>
        <p:sp>
          <p:nvSpPr>
            <p:cNvPr id="416" name="Google Shape;416;g5b1be45043b313b1_209"/>
            <p:cNvSpPr/>
            <p:nvPr/>
          </p:nvSpPr>
          <p:spPr>
            <a:xfrm>
              <a:off x="66660" y="3509208"/>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17" name="Google Shape;417;g5b1be45043b313b1_209"/>
            <p:cNvPicPr preferRelativeResize="0"/>
            <p:nvPr/>
          </p:nvPicPr>
          <p:blipFill>
            <a:blip r:embed="rId3">
              <a:alphaModFix/>
            </a:blip>
            <a:stretch>
              <a:fillRect/>
            </a:stretch>
          </p:blipFill>
          <p:spPr>
            <a:xfrm>
              <a:off x="140996" y="3565712"/>
              <a:ext cx="564924" cy="554746"/>
            </a:xfrm>
            <a:prstGeom prst="rect">
              <a:avLst/>
            </a:prstGeom>
            <a:noFill/>
            <a:ln>
              <a:noFill/>
            </a:ln>
          </p:spPr>
        </p:pic>
      </p:grpSp>
      <p:sp>
        <p:nvSpPr>
          <p:cNvPr id="418" name="Google Shape;418;g5b1be45043b313b1_209"/>
          <p:cNvSpPr/>
          <p:nvPr/>
        </p:nvSpPr>
        <p:spPr>
          <a:xfrm flipH="1" rot="10800000">
            <a:off x="3016400" y="2221925"/>
            <a:ext cx="781200" cy="7134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19" name="Google Shape;419;g5b1be45043b313b1_209"/>
          <p:cNvSpPr/>
          <p:nvPr/>
        </p:nvSpPr>
        <p:spPr>
          <a:xfrm>
            <a:off x="3797525" y="2270775"/>
            <a:ext cx="3629400" cy="11538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20" name="Google Shape;420;g5b1be45043b313b1_209"/>
          <p:cNvSpPr txBox="1"/>
          <p:nvPr/>
        </p:nvSpPr>
        <p:spPr>
          <a:xfrm>
            <a:off x="3904350" y="2221925"/>
            <a:ext cx="34371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lt2"/>
                </a:solidFill>
                <a:latin typeface="Lato"/>
                <a:ea typeface="Lato"/>
                <a:cs typeface="Lato"/>
                <a:sym typeface="Lato"/>
              </a:rPr>
              <a:t>Leverage high-quality data systems to monitor program success and adjust services to meet the needs of adult learners.</a:t>
            </a:r>
            <a:endParaRPr b="1" i="1" sz="1800">
              <a:solidFill>
                <a:schemeClr val="lt2"/>
              </a:solidFill>
              <a:latin typeface="Lato"/>
              <a:ea typeface="Lato"/>
              <a:cs typeface="Lato"/>
              <a:sym typeface="Lato"/>
            </a:endParaRPr>
          </a:p>
        </p:txBody>
      </p:sp>
      <p:grpSp>
        <p:nvGrpSpPr>
          <p:cNvPr id="421" name="Google Shape;421;g5b1be45043b313b1_209"/>
          <p:cNvGrpSpPr/>
          <p:nvPr/>
        </p:nvGrpSpPr>
        <p:grpSpPr>
          <a:xfrm>
            <a:off x="348500" y="1542272"/>
            <a:ext cx="8460300" cy="925500"/>
            <a:chOff x="348500" y="1542272"/>
            <a:chExt cx="8460300" cy="925500"/>
          </a:xfrm>
        </p:grpSpPr>
        <p:sp>
          <p:nvSpPr>
            <p:cNvPr id="422" name="Google Shape;422;g5b1be45043b313b1_209"/>
            <p:cNvSpPr/>
            <p:nvPr/>
          </p:nvSpPr>
          <p:spPr>
            <a:xfrm>
              <a:off x="348500" y="1598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23" name="Google Shape;423;g5b1be45043b313b1_209"/>
            <p:cNvSpPr txBox="1"/>
            <p:nvPr/>
          </p:nvSpPr>
          <p:spPr>
            <a:xfrm>
              <a:off x="468675" y="1542272"/>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Strengthen data measurement and collection systems to better monitor and evaluate post-traditional learner outcomes</a:t>
              </a:r>
              <a:endParaRPr sz="2000">
                <a:solidFill>
                  <a:schemeClr val="lt2"/>
                </a:solidFill>
                <a:latin typeface="Lato"/>
                <a:ea typeface="Lato"/>
                <a:cs typeface="Lato"/>
                <a:sym typeface="Lato"/>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5b1be45043b313b1_132"/>
          <p:cNvSpPr txBox="1"/>
          <p:nvPr>
            <p:ph type="title"/>
          </p:nvPr>
        </p:nvSpPr>
        <p:spPr>
          <a:xfrm>
            <a:off x="729450" y="404250"/>
            <a:ext cx="8079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740"/>
              <a:t>PARTNERSHIPS: Post-traditional learners seamlessly interface between higher education systems and trusted community/industry partners.</a:t>
            </a:r>
            <a:endParaRPr sz="1740"/>
          </a:p>
        </p:txBody>
      </p:sp>
      <p:sp>
        <p:nvSpPr>
          <p:cNvPr id="429" name="Google Shape;429;g5b1be45043b313b1_132"/>
          <p:cNvSpPr/>
          <p:nvPr/>
        </p:nvSpPr>
        <p:spPr>
          <a:xfrm>
            <a:off x="348500" y="1598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30" name="Google Shape;430;g5b1be45043b313b1_132"/>
          <p:cNvSpPr txBox="1"/>
          <p:nvPr/>
        </p:nvSpPr>
        <p:spPr>
          <a:xfrm>
            <a:off x="468675" y="1534350"/>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a:t>
            </a:r>
            <a:r>
              <a:rPr lang="en" sz="2000">
                <a:solidFill>
                  <a:schemeClr val="lt2"/>
                </a:solidFill>
                <a:latin typeface="Lato"/>
                <a:ea typeface="Lato"/>
                <a:cs typeface="Lato"/>
                <a:sym typeface="Lato"/>
              </a:rPr>
              <a:t>Engage employers and workforce systems to promote program relevance</a:t>
            </a:r>
            <a:endParaRPr sz="2000">
              <a:solidFill>
                <a:schemeClr val="lt2"/>
              </a:solidFill>
              <a:latin typeface="Lato"/>
              <a:ea typeface="Lato"/>
              <a:cs typeface="Lato"/>
              <a:sym typeface="Lato"/>
            </a:endParaRPr>
          </a:p>
        </p:txBody>
      </p:sp>
      <p:sp>
        <p:nvSpPr>
          <p:cNvPr id="431" name="Google Shape;431;g5b1be45043b313b1_132"/>
          <p:cNvSpPr/>
          <p:nvPr/>
        </p:nvSpPr>
        <p:spPr>
          <a:xfrm>
            <a:off x="348500" y="2741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32" name="Google Shape;432;g5b1be45043b313b1_132"/>
          <p:cNvSpPr txBox="1"/>
          <p:nvPr/>
        </p:nvSpPr>
        <p:spPr>
          <a:xfrm>
            <a:off x="468675" y="2809543"/>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#2: Partner to provide critical wrap-around supports</a:t>
            </a:r>
            <a:endParaRPr sz="2000">
              <a:solidFill>
                <a:schemeClr val="lt2"/>
              </a:solidFill>
              <a:latin typeface="Lato"/>
              <a:ea typeface="Lato"/>
              <a:cs typeface="Lato"/>
              <a:sym typeface="Lato"/>
            </a:endParaRPr>
          </a:p>
        </p:txBody>
      </p:sp>
      <p:grpSp>
        <p:nvGrpSpPr>
          <p:cNvPr id="433" name="Google Shape;433;g5b1be45043b313b1_132"/>
          <p:cNvGrpSpPr/>
          <p:nvPr/>
        </p:nvGrpSpPr>
        <p:grpSpPr>
          <a:xfrm>
            <a:off x="66660" y="519679"/>
            <a:ext cx="722400" cy="713400"/>
            <a:chOff x="66660" y="4253479"/>
            <a:chExt cx="722400" cy="713400"/>
          </a:xfrm>
        </p:grpSpPr>
        <p:sp>
          <p:nvSpPr>
            <p:cNvPr id="434" name="Google Shape;434;g5b1be45043b313b1_132"/>
            <p:cNvSpPr/>
            <p:nvPr/>
          </p:nvSpPr>
          <p:spPr>
            <a:xfrm>
              <a:off x="66660" y="4253479"/>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35" name="Google Shape;435;g5b1be45043b313b1_132"/>
            <p:cNvPicPr preferRelativeResize="0"/>
            <p:nvPr/>
          </p:nvPicPr>
          <p:blipFill>
            <a:blip r:embed="rId3">
              <a:alphaModFix/>
            </a:blip>
            <a:stretch>
              <a:fillRect/>
            </a:stretch>
          </p:blipFill>
          <p:spPr>
            <a:xfrm>
              <a:off x="135845" y="4372465"/>
              <a:ext cx="575195" cy="56501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730000" y="1318650"/>
            <a:ext cx="3300900" cy="30978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600"/>
              <a:buNone/>
            </a:pPr>
            <a:r>
              <a:rPr lang="en"/>
              <a:t>Agenda</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lang="en" sz="1550"/>
              <a:t>***</a:t>
            </a:r>
            <a:r>
              <a:rPr lang="en" sz="1550"/>
              <a:t>Please rename your pin with your organization.***</a:t>
            </a:r>
            <a:endParaRPr sz="1550"/>
          </a:p>
        </p:txBody>
      </p:sp>
      <p:sp>
        <p:nvSpPr>
          <p:cNvPr id="102" name="Google Shape;102;p2"/>
          <p:cNvSpPr txBox="1"/>
          <p:nvPr>
            <p:ph idx="2" type="body"/>
          </p:nvPr>
        </p:nvSpPr>
        <p:spPr>
          <a:xfrm>
            <a:off x="4913875" y="1352625"/>
            <a:ext cx="3787200" cy="30255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SzPts val="1600"/>
              <a:buChar char="●"/>
            </a:pPr>
            <a:r>
              <a:rPr lang="en" sz="1600"/>
              <a:t>Welcome and Updates</a:t>
            </a:r>
            <a:endParaRPr sz="1600"/>
          </a:p>
          <a:p>
            <a:pPr indent="-330200" lvl="0" marL="457200" rtl="0" algn="l">
              <a:lnSpc>
                <a:spcPct val="115000"/>
              </a:lnSpc>
              <a:spcBef>
                <a:spcPts val="0"/>
              </a:spcBef>
              <a:spcAft>
                <a:spcPts val="0"/>
              </a:spcAft>
              <a:buSzPts val="1600"/>
              <a:buChar char="●"/>
            </a:pPr>
            <a:r>
              <a:rPr lang="en" sz="1600"/>
              <a:t>Understanding and Supporting Adult Learners</a:t>
            </a:r>
            <a:endParaRPr sz="1600"/>
          </a:p>
          <a:p>
            <a:pPr indent="-330200" lvl="0" marL="457200" rtl="0" algn="l">
              <a:lnSpc>
                <a:spcPct val="115000"/>
              </a:lnSpc>
              <a:spcBef>
                <a:spcPts val="0"/>
              </a:spcBef>
              <a:spcAft>
                <a:spcPts val="0"/>
              </a:spcAft>
              <a:buSzPts val="1600"/>
              <a:buChar char="●"/>
            </a:pPr>
            <a:r>
              <a:rPr lang="en" sz="1600"/>
              <a:t>Peer Learning Breakouts</a:t>
            </a:r>
            <a:endParaRPr sz="1600"/>
          </a:p>
          <a:p>
            <a:pPr indent="-330200" lvl="0" marL="457200" rtl="0" algn="l">
              <a:lnSpc>
                <a:spcPct val="115000"/>
              </a:lnSpc>
              <a:spcBef>
                <a:spcPts val="0"/>
              </a:spcBef>
              <a:spcAft>
                <a:spcPts val="0"/>
              </a:spcAft>
              <a:buSzPts val="1600"/>
              <a:buChar char="●"/>
            </a:pPr>
            <a:r>
              <a:rPr lang="en" sz="1600"/>
              <a:t>Next Steps</a:t>
            </a:r>
            <a:endParaRPr sz="1600"/>
          </a:p>
          <a:p>
            <a:pPr indent="0" lvl="0" marL="0" rtl="0" algn="l">
              <a:lnSpc>
                <a:spcPct val="115000"/>
              </a:lnSpc>
              <a:spcBef>
                <a:spcPts val="0"/>
              </a:spcBef>
              <a:spcAft>
                <a:spcPts val="0"/>
              </a:spcAft>
              <a:buNone/>
            </a:pPr>
            <a:r>
              <a:t/>
            </a:r>
            <a:endParaRPr sz="1600"/>
          </a:p>
        </p:txBody>
      </p:sp>
      <p:grpSp>
        <p:nvGrpSpPr>
          <p:cNvPr id="103" name="Google Shape;103;p2"/>
          <p:cNvGrpSpPr/>
          <p:nvPr/>
        </p:nvGrpSpPr>
        <p:grpSpPr>
          <a:xfrm>
            <a:off x="5687825" y="4378113"/>
            <a:ext cx="2347201" cy="457200"/>
            <a:chOff x="730000" y="4469538"/>
            <a:chExt cx="2347201" cy="457200"/>
          </a:xfrm>
        </p:grpSpPr>
        <p:pic>
          <p:nvPicPr>
            <p:cNvPr id="104" name="Google Shape;104;p2"/>
            <p:cNvPicPr preferRelativeResize="0"/>
            <p:nvPr/>
          </p:nvPicPr>
          <p:blipFill rotWithShape="1">
            <a:blip r:embed="rId3">
              <a:alphaModFix/>
            </a:blip>
            <a:srcRect b="0" l="0" r="0" t="0"/>
            <a:stretch/>
          </p:blipFill>
          <p:spPr>
            <a:xfrm>
              <a:off x="2505700" y="4469538"/>
              <a:ext cx="571501" cy="457200"/>
            </a:xfrm>
            <a:prstGeom prst="rect">
              <a:avLst/>
            </a:prstGeom>
            <a:noFill/>
            <a:ln>
              <a:noFill/>
            </a:ln>
          </p:spPr>
        </p:pic>
        <p:sp>
          <p:nvSpPr>
            <p:cNvPr id="105" name="Google Shape;105;p2"/>
            <p:cNvSpPr txBox="1"/>
            <p:nvPr/>
          </p:nvSpPr>
          <p:spPr>
            <a:xfrm>
              <a:off x="730000" y="4474509"/>
              <a:ext cx="2095200" cy="4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MI-RAISE Design Lab</a:t>
              </a:r>
              <a:endParaRPr b="0" i="0" sz="1400" u="none" cap="none" strike="noStrike">
                <a:solidFill>
                  <a:srgbClr val="000000"/>
                </a:solidFill>
                <a:latin typeface="Lato"/>
                <a:ea typeface="Lato"/>
                <a:cs typeface="Lato"/>
                <a:sym typeface="Lato"/>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5b1be45043b313b1_228"/>
          <p:cNvSpPr txBox="1"/>
          <p:nvPr>
            <p:ph type="title"/>
          </p:nvPr>
        </p:nvSpPr>
        <p:spPr>
          <a:xfrm>
            <a:off x="729450" y="404250"/>
            <a:ext cx="8079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740"/>
              <a:t>PARTNERSHIPS: Post-traditional learners seamlessly interface between higher education systems and trusted community/industry partners.</a:t>
            </a:r>
            <a:endParaRPr sz="1740"/>
          </a:p>
        </p:txBody>
      </p:sp>
      <p:sp>
        <p:nvSpPr>
          <p:cNvPr id="441" name="Google Shape;441;g5b1be45043b313b1_228"/>
          <p:cNvSpPr/>
          <p:nvPr/>
        </p:nvSpPr>
        <p:spPr>
          <a:xfrm>
            <a:off x="348500" y="2741075"/>
            <a:ext cx="8460300" cy="6492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42" name="Google Shape;442;g5b1be45043b313b1_228"/>
          <p:cNvSpPr txBox="1"/>
          <p:nvPr/>
        </p:nvSpPr>
        <p:spPr>
          <a:xfrm>
            <a:off x="468675" y="2809543"/>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#2: Partner to provide critical wrap-around supports</a:t>
            </a:r>
            <a:endParaRPr sz="2000">
              <a:solidFill>
                <a:schemeClr val="lt2"/>
              </a:solidFill>
              <a:latin typeface="Lato"/>
              <a:ea typeface="Lato"/>
              <a:cs typeface="Lato"/>
              <a:sym typeface="Lato"/>
            </a:endParaRPr>
          </a:p>
        </p:txBody>
      </p:sp>
      <p:grpSp>
        <p:nvGrpSpPr>
          <p:cNvPr id="443" name="Google Shape;443;g5b1be45043b313b1_228"/>
          <p:cNvGrpSpPr/>
          <p:nvPr/>
        </p:nvGrpSpPr>
        <p:grpSpPr>
          <a:xfrm>
            <a:off x="66660" y="519679"/>
            <a:ext cx="722400" cy="713400"/>
            <a:chOff x="66660" y="4253479"/>
            <a:chExt cx="722400" cy="713400"/>
          </a:xfrm>
        </p:grpSpPr>
        <p:sp>
          <p:nvSpPr>
            <p:cNvPr id="444" name="Google Shape;444;g5b1be45043b313b1_228"/>
            <p:cNvSpPr/>
            <p:nvPr/>
          </p:nvSpPr>
          <p:spPr>
            <a:xfrm>
              <a:off x="66660" y="4253479"/>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45" name="Google Shape;445;g5b1be45043b313b1_228"/>
            <p:cNvPicPr preferRelativeResize="0"/>
            <p:nvPr/>
          </p:nvPicPr>
          <p:blipFill>
            <a:blip r:embed="rId3">
              <a:alphaModFix/>
            </a:blip>
            <a:stretch>
              <a:fillRect/>
            </a:stretch>
          </p:blipFill>
          <p:spPr>
            <a:xfrm>
              <a:off x="135845" y="4372465"/>
              <a:ext cx="575195" cy="565019"/>
            </a:xfrm>
            <a:prstGeom prst="rect">
              <a:avLst/>
            </a:prstGeom>
            <a:noFill/>
            <a:ln>
              <a:noFill/>
            </a:ln>
          </p:spPr>
        </p:pic>
      </p:grpSp>
      <p:sp>
        <p:nvSpPr>
          <p:cNvPr id="446" name="Google Shape;446;g5b1be45043b313b1_228"/>
          <p:cNvSpPr/>
          <p:nvPr/>
        </p:nvSpPr>
        <p:spPr>
          <a:xfrm flipH="1" rot="10800000">
            <a:off x="3016400" y="2221925"/>
            <a:ext cx="781200" cy="713400"/>
          </a:xfrm>
          <a:prstGeom prst="bentArrow">
            <a:avLst>
              <a:gd fmla="val 25000" name="adj1"/>
              <a:gd fmla="val 25000" name="adj2"/>
              <a:gd fmla="val 25000" name="adj3"/>
              <a:gd fmla="val 43750" name="adj4"/>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47" name="Google Shape;447;g5b1be45043b313b1_228"/>
          <p:cNvSpPr/>
          <p:nvPr/>
        </p:nvSpPr>
        <p:spPr>
          <a:xfrm>
            <a:off x="3797525" y="2270775"/>
            <a:ext cx="5011200" cy="1442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48" name="Google Shape;448;g5b1be45043b313b1_228"/>
          <p:cNvSpPr txBox="1"/>
          <p:nvPr/>
        </p:nvSpPr>
        <p:spPr>
          <a:xfrm>
            <a:off x="3904350" y="2221925"/>
            <a:ext cx="48324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800">
                <a:solidFill>
                  <a:schemeClr val="lt2"/>
                </a:solidFill>
                <a:latin typeface="Lato"/>
                <a:ea typeface="Lato"/>
                <a:cs typeface="Lato"/>
                <a:sym typeface="Lato"/>
              </a:rPr>
              <a:t>Partner with employers to create guided, career-aligned pathways </a:t>
            </a:r>
            <a:r>
              <a:rPr b="1" i="1" lang="en" sz="1800">
                <a:solidFill>
                  <a:schemeClr val="lt2"/>
                </a:solidFill>
                <a:latin typeface="Lato"/>
                <a:ea typeface="Lato"/>
                <a:cs typeface="Lato"/>
                <a:sym typeface="Lato"/>
              </a:rPr>
              <a:t>through postsecondary</a:t>
            </a:r>
            <a:r>
              <a:rPr b="1" i="1" lang="en" sz="1800">
                <a:solidFill>
                  <a:schemeClr val="lt2"/>
                </a:solidFill>
                <a:latin typeface="Lato"/>
                <a:ea typeface="Lato"/>
                <a:cs typeface="Lato"/>
                <a:sym typeface="Lato"/>
              </a:rPr>
              <a:t> education to simplify progression and ensure degrees and credentials meet the educational and career goals of adults.</a:t>
            </a:r>
            <a:endParaRPr b="1" i="1" sz="1800">
              <a:solidFill>
                <a:schemeClr val="lt2"/>
              </a:solidFill>
              <a:latin typeface="Lato"/>
              <a:ea typeface="Lato"/>
              <a:cs typeface="Lato"/>
              <a:sym typeface="Lato"/>
            </a:endParaRPr>
          </a:p>
        </p:txBody>
      </p:sp>
      <p:grpSp>
        <p:nvGrpSpPr>
          <p:cNvPr id="449" name="Google Shape;449;g5b1be45043b313b1_228"/>
          <p:cNvGrpSpPr/>
          <p:nvPr/>
        </p:nvGrpSpPr>
        <p:grpSpPr>
          <a:xfrm>
            <a:off x="348500" y="1534350"/>
            <a:ext cx="8460300" cy="925500"/>
            <a:chOff x="348500" y="1534350"/>
            <a:chExt cx="8460300" cy="925500"/>
          </a:xfrm>
        </p:grpSpPr>
        <p:sp>
          <p:nvSpPr>
            <p:cNvPr id="450" name="Google Shape;450;g5b1be45043b313b1_228"/>
            <p:cNvSpPr/>
            <p:nvPr/>
          </p:nvSpPr>
          <p:spPr>
            <a:xfrm>
              <a:off x="348500" y="1598075"/>
              <a:ext cx="8460300" cy="6492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51" name="Google Shape;451;g5b1be45043b313b1_228"/>
            <p:cNvSpPr txBox="1"/>
            <p:nvPr/>
          </p:nvSpPr>
          <p:spPr>
            <a:xfrm>
              <a:off x="468675" y="1534350"/>
              <a:ext cx="8111700" cy="9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2"/>
                  </a:solidFill>
                  <a:latin typeface="Lato"/>
                  <a:ea typeface="Lato"/>
                  <a:cs typeface="Lato"/>
                  <a:sym typeface="Lato"/>
                </a:rPr>
                <a:t>Strategy #1: Engage employers and workforce systems to promote program relevance</a:t>
              </a:r>
              <a:endParaRPr sz="2000">
                <a:solidFill>
                  <a:schemeClr val="lt2"/>
                </a:solidFill>
                <a:latin typeface="Lato"/>
                <a:ea typeface="Lato"/>
                <a:cs typeface="Lato"/>
                <a:sym typeface="Lato"/>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5b1be45043b313b1_14"/>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Peer Learning Breakouts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g5b1be45043b313b1_358"/>
          <p:cNvSpPr txBox="1"/>
          <p:nvPr>
            <p:ph type="title"/>
          </p:nvPr>
        </p:nvSpPr>
        <p:spPr>
          <a:xfrm>
            <a:off x="729450" y="556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Doing now? Do Differently? Obstacles?</a:t>
            </a:r>
            <a:endParaRPr/>
          </a:p>
          <a:p>
            <a:pPr indent="0" lvl="0" marL="0" rtl="0" algn="l">
              <a:spcBef>
                <a:spcPts val="0"/>
              </a:spcBef>
              <a:spcAft>
                <a:spcPts val="0"/>
              </a:spcAft>
              <a:buNone/>
            </a:pPr>
            <a:r>
              <a:t/>
            </a:r>
            <a:endParaRPr/>
          </a:p>
        </p:txBody>
      </p:sp>
      <p:grpSp>
        <p:nvGrpSpPr>
          <p:cNvPr id="462" name="Google Shape;462;g5b1be45043b313b1_358"/>
          <p:cNvGrpSpPr/>
          <p:nvPr/>
        </p:nvGrpSpPr>
        <p:grpSpPr>
          <a:xfrm>
            <a:off x="66660" y="1309900"/>
            <a:ext cx="722400" cy="713400"/>
            <a:chOff x="66660" y="1309900"/>
            <a:chExt cx="722400" cy="713400"/>
          </a:xfrm>
        </p:grpSpPr>
        <p:sp>
          <p:nvSpPr>
            <p:cNvPr id="463" name="Google Shape;463;g5b1be45043b313b1_358"/>
            <p:cNvSpPr/>
            <p:nvPr/>
          </p:nvSpPr>
          <p:spPr>
            <a:xfrm>
              <a:off x="66660" y="1309900"/>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64" name="Google Shape;464;g5b1be45043b313b1_358"/>
            <p:cNvPicPr preferRelativeResize="0"/>
            <p:nvPr/>
          </p:nvPicPr>
          <p:blipFill>
            <a:blip r:embed="rId3">
              <a:alphaModFix/>
            </a:blip>
            <a:stretch>
              <a:fillRect/>
            </a:stretch>
          </p:blipFill>
          <p:spPr>
            <a:xfrm>
              <a:off x="100235" y="1320450"/>
              <a:ext cx="634612" cy="622293"/>
            </a:xfrm>
            <a:prstGeom prst="rect">
              <a:avLst/>
            </a:prstGeom>
            <a:noFill/>
            <a:ln>
              <a:noFill/>
            </a:ln>
          </p:spPr>
        </p:pic>
      </p:grpSp>
      <p:grpSp>
        <p:nvGrpSpPr>
          <p:cNvPr id="465" name="Google Shape;465;g5b1be45043b313b1_358"/>
          <p:cNvGrpSpPr/>
          <p:nvPr/>
        </p:nvGrpSpPr>
        <p:grpSpPr>
          <a:xfrm>
            <a:off x="66660" y="2052079"/>
            <a:ext cx="722400" cy="713400"/>
            <a:chOff x="66660" y="2052079"/>
            <a:chExt cx="722400" cy="713400"/>
          </a:xfrm>
        </p:grpSpPr>
        <p:sp>
          <p:nvSpPr>
            <p:cNvPr id="466" name="Google Shape;466;g5b1be45043b313b1_358"/>
            <p:cNvSpPr/>
            <p:nvPr/>
          </p:nvSpPr>
          <p:spPr>
            <a:xfrm>
              <a:off x="66660" y="2052079"/>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67" name="Google Shape;467;g5b1be45043b313b1_358"/>
            <p:cNvPicPr preferRelativeResize="0"/>
            <p:nvPr/>
          </p:nvPicPr>
          <p:blipFill>
            <a:blip r:embed="rId4">
              <a:alphaModFix/>
            </a:blip>
            <a:stretch>
              <a:fillRect/>
            </a:stretch>
          </p:blipFill>
          <p:spPr>
            <a:xfrm>
              <a:off x="146121" y="2146551"/>
              <a:ext cx="554652" cy="565019"/>
            </a:xfrm>
            <a:prstGeom prst="rect">
              <a:avLst/>
            </a:prstGeom>
            <a:noFill/>
            <a:ln>
              <a:noFill/>
            </a:ln>
          </p:spPr>
        </p:pic>
      </p:grpSp>
      <p:grpSp>
        <p:nvGrpSpPr>
          <p:cNvPr id="468" name="Google Shape;468;g5b1be45043b313b1_358"/>
          <p:cNvGrpSpPr/>
          <p:nvPr/>
        </p:nvGrpSpPr>
        <p:grpSpPr>
          <a:xfrm>
            <a:off x="48550" y="2739582"/>
            <a:ext cx="749808" cy="749934"/>
            <a:chOff x="48550" y="2739582"/>
            <a:chExt cx="749808" cy="749934"/>
          </a:xfrm>
        </p:grpSpPr>
        <p:sp>
          <p:nvSpPr>
            <p:cNvPr id="469" name="Google Shape;469;g5b1be45043b313b1_358"/>
            <p:cNvSpPr/>
            <p:nvPr/>
          </p:nvSpPr>
          <p:spPr>
            <a:xfrm>
              <a:off x="66660" y="2764937"/>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70" name="Google Shape;470;g5b1be45043b313b1_358"/>
            <p:cNvPicPr preferRelativeResize="0"/>
            <p:nvPr/>
          </p:nvPicPr>
          <p:blipFill>
            <a:blip r:embed="rId5">
              <a:alphaModFix/>
            </a:blip>
            <a:stretch>
              <a:fillRect/>
            </a:stretch>
          </p:blipFill>
          <p:spPr>
            <a:xfrm>
              <a:off x="48550" y="2739582"/>
              <a:ext cx="749808" cy="749934"/>
            </a:xfrm>
            <a:prstGeom prst="rect">
              <a:avLst/>
            </a:prstGeom>
            <a:noFill/>
            <a:ln>
              <a:noFill/>
            </a:ln>
          </p:spPr>
        </p:pic>
      </p:grpSp>
      <p:grpSp>
        <p:nvGrpSpPr>
          <p:cNvPr id="471" name="Google Shape;471;g5b1be45043b313b1_358"/>
          <p:cNvGrpSpPr/>
          <p:nvPr/>
        </p:nvGrpSpPr>
        <p:grpSpPr>
          <a:xfrm>
            <a:off x="66660" y="3509208"/>
            <a:ext cx="722400" cy="713400"/>
            <a:chOff x="66660" y="3509208"/>
            <a:chExt cx="722400" cy="713400"/>
          </a:xfrm>
        </p:grpSpPr>
        <p:sp>
          <p:nvSpPr>
            <p:cNvPr id="472" name="Google Shape;472;g5b1be45043b313b1_358"/>
            <p:cNvSpPr/>
            <p:nvPr/>
          </p:nvSpPr>
          <p:spPr>
            <a:xfrm>
              <a:off x="66660" y="3509208"/>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73" name="Google Shape;473;g5b1be45043b313b1_358"/>
            <p:cNvPicPr preferRelativeResize="0"/>
            <p:nvPr/>
          </p:nvPicPr>
          <p:blipFill>
            <a:blip r:embed="rId6">
              <a:alphaModFix/>
            </a:blip>
            <a:stretch>
              <a:fillRect/>
            </a:stretch>
          </p:blipFill>
          <p:spPr>
            <a:xfrm>
              <a:off x="140996" y="3565712"/>
              <a:ext cx="564924" cy="554746"/>
            </a:xfrm>
            <a:prstGeom prst="rect">
              <a:avLst/>
            </a:prstGeom>
            <a:noFill/>
            <a:ln>
              <a:noFill/>
            </a:ln>
          </p:spPr>
        </p:pic>
      </p:grpSp>
      <p:grpSp>
        <p:nvGrpSpPr>
          <p:cNvPr id="474" name="Google Shape;474;g5b1be45043b313b1_358"/>
          <p:cNvGrpSpPr/>
          <p:nvPr/>
        </p:nvGrpSpPr>
        <p:grpSpPr>
          <a:xfrm>
            <a:off x="66660" y="4253479"/>
            <a:ext cx="722400" cy="713400"/>
            <a:chOff x="66660" y="4253479"/>
            <a:chExt cx="722400" cy="713400"/>
          </a:xfrm>
        </p:grpSpPr>
        <p:sp>
          <p:nvSpPr>
            <p:cNvPr id="475" name="Google Shape;475;g5b1be45043b313b1_358"/>
            <p:cNvSpPr/>
            <p:nvPr/>
          </p:nvSpPr>
          <p:spPr>
            <a:xfrm>
              <a:off x="66660" y="4253479"/>
              <a:ext cx="722400" cy="7134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76" name="Google Shape;476;g5b1be45043b313b1_358"/>
            <p:cNvPicPr preferRelativeResize="0"/>
            <p:nvPr/>
          </p:nvPicPr>
          <p:blipFill>
            <a:blip r:embed="rId7">
              <a:alphaModFix/>
            </a:blip>
            <a:stretch>
              <a:fillRect/>
            </a:stretch>
          </p:blipFill>
          <p:spPr>
            <a:xfrm>
              <a:off x="135845" y="4372465"/>
              <a:ext cx="575195" cy="565019"/>
            </a:xfrm>
            <a:prstGeom prst="rect">
              <a:avLst/>
            </a:prstGeom>
            <a:noFill/>
            <a:ln>
              <a:noFill/>
            </a:ln>
          </p:spPr>
        </p:pic>
      </p:grpSp>
      <p:sp>
        <p:nvSpPr>
          <p:cNvPr id="477" name="Google Shape;477;g5b1be45043b313b1_358"/>
          <p:cNvSpPr txBox="1"/>
          <p:nvPr/>
        </p:nvSpPr>
        <p:spPr>
          <a:xfrm>
            <a:off x="945300" y="1370000"/>
            <a:ext cx="77514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ACCESSIBILITY: </a:t>
            </a:r>
            <a:r>
              <a:rPr lang="en" sz="1500">
                <a:solidFill>
                  <a:schemeClr val="accent1"/>
                </a:solidFill>
                <a:latin typeface="Lato"/>
                <a:ea typeface="Lato"/>
                <a:cs typeface="Lato"/>
                <a:sym typeface="Lato"/>
              </a:rPr>
              <a:t>Post-traditional learners effectively access and move through postsecondary programs. </a:t>
            </a:r>
            <a:endParaRPr sz="1500">
              <a:solidFill>
                <a:schemeClr val="accent1"/>
              </a:solidFill>
              <a:latin typeface="Lato"/>
              <a:ea typeface="Lato"/>
              <a:cs typeface="Lato"/>
              <a:sym typeface="Lato"/>
            </a:endParaRPr>
          </a:p>
        </p:txBody>
      </p:sp>
      <p:sp>
        <p:nvSpPr>
          <p:cNvPr id="478" name="Google Shape;478;g5b1be45043b313b1_358"/>
          <p:cNvSpPr txBox="1"/>
          <p:nvPr/>
        </p:nvSpPr>
        <p:spPr>
          <a:xfrm>
            <a:off x="945300" y="2055800"/>
            <a:ext cx="77514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PROGRAM CHANGE: </a:t>
            </a:r>
            <a:r>
              <a:rPr lang="en" sz="1500">
                <a:solidFill>
                  <a:schemeClr val="accent1"/>
                </a:solidFill>
                <a:latin typeface="Lato"/>
                <a:ea typeface="Lato"/>
                <a:cs typeface="Lato"/>
                <a:sym typeface="Lato"/>
              </a:rPr>
              <a:t>Post-traditional learners thrive and feel engaged within postsecondary classrooms. </a:t>
            </a:r>
            <a:endParaRPr sz="1500">
              <a:solidFill>
                <a:schemeClr val="accent1"/>
              </a:solidFill>
              <a:latin typeface="Lato"/>
              <a:ea typeface="Lato"/>
              <a:cs typeface="Lato"/>
              <a:sym typeface="Lato"/>
            </a:endParaRPr>
          </a:p>
        </p:txBody>
      </p:sp>
      <p:sp>
        <p:nvSpPr>
          <p:cNvPr id="479" name="Google Shape;479;g5b1be45043b313b1_358"/>
          <p:cNvSpPr txBox="1"/>
          <p:nvPr/>
        </p:nvSpPr>
        <p:spPr>
          <a:xfrm>
            <a:off x="945300" y="2817800"/>
            <a:ext cx="77514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OPERATIONAL CHANGE:</a:t>
            </a:r>
            <a:r>
              <a:rPr b="1" lang="en" sz="1500">
                <a:solidFill>
                  <a:schemeClr val="accent1"/>
                </a:solidFill>
                <a:latin typeface="Lato"/>
                <a:ea typeface="Lato"/>
                <a:cs typeface="Lato"/>
                <a:sym typeface="Lato"/>
              </a:rPr>
              <a:t> </a:t>
            </a:r>
            <a:r>
              <a:rPr lang="en" sz="1500">
                <a:solidFill>
                  <a:schemeClr val="accent1"/>
                </a:solidFill>
                <a:latin typeface="Lato"/>
                <a:ea typeface="Lato"/>
                <a:cs typeface="Lato"/>
                <a:sym typeface="Lato"/>
              </a:rPr>
              <a:t>Post-traditional learners easily navigate postsecondary advising and administrative systems.</a:t>
            </a:r>
            <a:endParaRPr sz="1500">
              <a:solidFill>
                <a:schemeClr val="accent1"/>
              </a:solidFill>
              <a:latin typeface="Lato"/>
              <a:ea typeface="Lato"/>
              <a:cs typeface="Lato"/>
              <a:sym typeface="Lato"/>
            </a:endParaRPr>
          </a:p>
        </p:txBody>
      </p:sp>
      <p:sp>
        <p:nvSpPr>
          <p:cNvPr id="480" name="Google Shape;480;g5b1be45043b313b1_358"/>
          <p:cNvSpPr txBox="1"/>
          <p:nvPr/>
        </p:nvSpPr>
        <p:spPr>
          <a:xfrm>
            <a:off x="945300" y="3503600"/>
            <a:ext cx="77514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DATA: </a:t>
            </a:r>
            <a:r>
              <a:rPr lang="en" sz="1500">
                <a:solidFill>
                  <a:schemeClr val="accent1"/>
                </a:solidFill>
                <a:latin typeface="Lato"/>
                <a:ea typeface="Lato"/>
                <a:cs typeface="Lato"/>
                <a:sym typeface="Lato"/>
              </a:rPr>
              <a:t>Post-traditional learners are authentically measured through data and used as a subject for ongoing improvement. </a:t>
            </a:r>
            <a:endParaRPr sz="1500">
              <a:solidFill>
                <a:schemeClr val="accent1"/>
              </a:solidFill>
              <a:latin typeface="Lato"/>
              <a:ea typeface="Lato"/>
              <a:cs typeface="Lato"/>
              <a:sym typeface="Lato"/>
            </a:endParaRPr>
          </a:p>
        </p:txBody>
      </p:sp>
      <p:sp>
        <p:nvSpPr>
          <p:cNvPr id="481" name="Google Shape;481;g5b1be45043b313b1_358"/>
          <p:cNvSpPr txBox="1"/>
          <p:nvPr/>
        </p:nvSpPr>
        <p:spPr>
          <a:xfrm>
            <a:off x="945300" y="4265600"/>
            <a:ext cx="77514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latin typeface="Lato"/>
                <a:ea typeface="Lato"/>
                <a:cs typeface="Lato"/>
                <a:sym typeface="Lato"/>
              </a:rPr>
              <a:t>PARTNERSHIPS: </a:t>
            </a:r>
            <a:r>
              <a:rPr lang="en" sz="1500">
                <a:solidFill>
                  <a:schemeClr val="accent1"/>
                </a:solidFill>
                <a:latin typeface="Lato"/>
                <a:ea typeface="Lato"/>
                <a:cs typeface="Lato"/>
                <a:sym typeface="Lato"/>
              </a:rPr>
              <a:t>Post-traditional learners seamlessly interface between higher education systems and trusted community/industry partners.</a:t>
            </a:r>
            <a:endParaRPr sz="1500">
              <a:solidFill>
                <a:schemeClr val="accent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2986f52ae89_0_22"/>
          <p:cNvSpPr txBox="1"/>
          <p:nvPr>
            <p:ph type="title"/>
          </p:nvPr>
        </p:nvSpPr>
        <p:spPr>
          <a:xfrm>
            <a:off x="729450" y="1318650"/>
            <a:ext cx="8057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Next Steps</a:t>
            </a:r>
            <a:endParaRPr/>
          </a:p>
        </p:txBody>
      </p:sp>
      <p:sp>
        <p:nvSpPr>
          <p:cNvPr id="487" name="Google Shape;487;g2986f52ae89_0_22"/>
          <p:cNvSpPr txBox="1"/>
          <p:nvPr>
            <p:ph idx="1" type="body"/>
          </p:nvPr>
        </p:nvSpPr>
        <p:spPr>
          <a:xfrm>
            <a:off x="729450" y="1920050"/>
            <a:ext cx="7688700" cy="24198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300"/>
              <a:buNone/>
            </a:pPr>
            <a:r>
              <a:rPr b="1" lang="en" sz="1600"/>
              <a:t>Complete</a:t>
            </a:r>
            <a:r>
              <a:rPr lang="en" sz="1600"/>
              <a:t> your individual self-assessment before your institutional reflection session </a:t>
            </a:r>
            <a:endParaRPr sz="1600"/>
          </a:p>
          <a:p>
            <a:pPr indent="0" lvl="0" marL="0" rtl="0" algn="l">
              <a:lnSpc>
                <a:spcPct val="95000"/>
              </a:lnSpc>
              <a:spcBef>
                <a:spcPts val="0"/>
              </a:spcBef>
              <a:spcAft>
                <a:spcPts val="0"/>
              </a:spcAft>
              <a:buSzPts val="1300"/>
              <a:buNone/>
            </a:pPr>
            <a:r>
              <a:t/>
            </a:r>
            <a:endParaRPr sz="1600"/>
          </a:p>
          <a:p>
            <a:pPr indent="0" lvl="0" marL="0" rtl="0" algn="l">
              <a:lnSpc>
                <a:spcPct val="95000"/>
              </a:lnSpc>
              <a:spcBef>
                <a:spcPts val="0"/>
              </a:spcBef>
              <a:spcAft>
                <a:spcPts val="0"/>
              </a:spcAft>
              <a:buSzPts val="1300"/>
              <a:buNone/>
            </a:pPr>
            <a:r>
              <a:rPr b="1" lang="en" sz="1600"/>
              <a:t>Schedule</a:t>
            </a:r>
            <a:r>
              <a:rPr lang="en" sz="1600"/>
              <a:t> your institutional self-assessment reflection session before December 20th (60-90 minutes for your core team)</a:t>
            </a:r>
            <a:endParaRPr sz="1600"/>
          </a:p>
          <a:p>
            <a:pPr indent="0" lvl="0" marL="0" rtl="0" algn="l">
              <a:lnSpc>
                <a:spcPct val="95000"/>
              </a:lnSpc>
              <a:spcBef>
                <a:spcPts val="0"/>
              </a:spcBef>
              <a:spcAft>
                <a:spcPts val="0"/>
              </a:spcAft>
              <a:buSzPts val="1300"/>
              <a:buNone/>
            </a:pPr>
            <a:r>
              <a:t/>
            </a:r>
            <a:endParaRPr sz="1600"/>
          </a:p>
          <a:p>
            <a:pPr indent="0" lvl="0" marL="0" rtl="0" algn="l">
              <a:lnSpc>
                <a:spcPct val="95000"/>
              </a:lnSpc>
              <a:spcBef>
                <a:spcPts val="0"/>
              </a:spcBef>
              <a:spcAft>
                <a:spcPts val="0"/>
              </a:spcAft>
              <a:buSzPts val="1300"/>
              <a:buNone/>
            </a:pPr>
            <a:r>
              <a:rPr b="1" lang="en" sz="1600"/>
              <a:t>Come</a:t>
            </a:r>
            <a:r>
              <a:rPr lang="en" sz="1600"/>
              <a:t> to your reflection session ready to schedule a January design sprint kick-off meeting with Sova </a:t>
            </a:r>
            <a:endParaRPr sz="1600"/>
          </a:p>
          <a:p>
            <a:pPr indent="0" lvl="0" marL="0" rtl="0" algn="l">
              <a:lnSpc>
                <a:spcPct val="95000"/>
              </a:lnSpc>
              <a:spcBef>
                <a:spcPts val="0"/>
              </a:spcBef>
              <a:spcAft>
                <a:spcPts val="0"/>
              </a:spcAft>
              <a:buSzPts val="1300"/>
              <a:buNone/>
            </a:pPr>
            <a:r>
              <a:t/>
            </a:r>
            <a:endParaRPr sz="1600"/>
          </a:p>
          <a:p>
            <a:pPr indent="0" lvl="0" marL="0" rtl="0" algn="l">
              <a:lnSpc>
                <a:spcPct val="95000"/>
              </a:lnSpc>
              <a:spcBef>
                <a:spcPts val="0"/>
              </a:spcBef>
              <a:spcAft>
                <a:spcPts val="0"/>
              </a:spcAft>
              <a:buSzPts val="1300"/>
              <a:buNone/>
            </a:pPr>
            <a:r>
              <a:rPr b="1" lang="en" sz="1600"/>
              <a:t>Hold</a:t>
            </a:r>
            <a:r>
              <a:rPr lang="en" sz="1600"/>
              <a:t> January 23 10am-3:30pm for in-person convening and February 13 12n-1:30pm for virtual convening, and invite your core team to both</a:t>
            </a:r>
            <a:endParaRPr sz="1600"/>
          </a:p>
          <a:p>
            <a:pPr indent="0" lvl="0" marL="0" rtl="0" algn="l">
              <a:lnSpc>
                <a:spcPct val="95000"/>
              </a:lnSpc>
              <a:spcBef>
                <a:spcPts val="0"/>
              </a:spcBef>
              <a:spcAft>
                <a:spcPts val="0"/>
              </a:spcAft>
              <a:buSzPts val="1300"/>
              <a:buNone/>
            </a:pPr>
            <a:r>
              <a:t/>
            </a:r>
            <a:endParaRPr sz="1400"/>
          </a:p>
        </p:txBody>
      </p:sp>
      <p:grpSp>
        <p:nvGrpSpPr>
          <p:cNvPr id="488" name="Google Shape;488;g2986f52ae89_0_22"/>
          <p:cNvGrpSpPr/>
          <p:nvPr/>
        </p:nvGrpSpPr>
        <p:grpSpPr>
          <a:xfrm>
            <a:off x="5687825" y="4378113"/>
            <a:ext cx="2347201" cy="457200"/>
            <a:chOff x="730000" y="4469538"/>
            <a:chExt cx="2347201" cy="457200"/>
          </a:xfrm>
        </p:grpSpPr>
        <p:pic>
          <p:nvPicPr>
            <p:cNvPr id="489" name="Google Shape;489;g2986f52ae89_0_22"/>
            <p:cNvPicPr preferRelativeResize="0"/>
            <p:nvPr/>
          </p:nvPicPr>
          <p:blipFill rotWithShape="1">
            <a:blip r:embed="rId3">
              <a:alphaModFix/>
            </a:blip>
            <a:srcRect b="0" l="0" r="0" t="0"/>
            <a:stretch/>
          </p:blipFill>
          <p:spPr>
            <a:xfrm>
              <a:off x="2505700" y="4469538"/>
              <a:ext cx="571501" cy="457200"/>
            </a:xfrm>
            <a:prstGeom prst="rect">
              <a:avLst/>
            </a:prstGeom>
            <a:noFill/>
            <a:ln>
              <a:noFill/>
            </a:ln>
          </p:spPr>
        </p:pic>
        <p:sp>
          <p:nvSpPr>
            <p:cNvPr id="490" name="Google Shape;490;g2986f52ae89_0_22"/>
            <p:cNvSpPr txBox="1"/>
            <p:nvPr/>
          </p:nvSpPr>
          <p:spPr>
            <a:xfrm>
              <a:off x="730000" y="4474509"/>
              <a:ext cx="2095200" cy="4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MI-RAISE Design Lab</a:t>
              </a:r>
              <a:endParaRPr b="0" i="0" sz="1400" u="none" cap="none" strike="noStrike">
                <a:solidFill>
                  <a:srgbClr val="000000"/>
                </a:solidFill>
                <a:latin typeface="Lato"/>
                <a:ea typeface="Lato"/>
                <a:cs typeface="Lato"/>
                <a:sym typeface="Lato"/>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4" name="Shape 494"/>
        <p:cNvGrpSpPr/>
        <p:nvPr/>
      </p:nvGrpSpPr>
      <p:grpSpPr>
        <a:xfrm>
          <a:off x="0" y="0"/>
          <a:ext cx="0" cy="0"/>
          <a:chOff x="0" y="0"/>
          <a:chExt cx="0" cy="0"/>
        </a:xfrm>
      </p:grpSpPr>
      <p:sp>
        <p:nvSpPr>
          <p:cNvPr id="495" name="Google Shape;495;p9"/>
          <p:cNvSpPr txBox="1"/>
          <p:nvPr>
            <p:ph type="ctrTitle"/>
          </p:nvPr>
        </p:nvSpPr>
        <p:spPr>
          <a:xfrm>
            <a:off x="727950" y="1672800"/>
            <a:ext cx="7688100" cy="166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200"/>
              <a:buNone/>
            </a:pPr>
            <a:r>
              <a:rPr lang="en" sz="3600"/>
              <a:t>Q &amp; A</a:t>
            </a:r>
            <a:endParaRPr sz="3600"/>
          </a:p>
          <a:p>
            <a:pPr indent="0" lvl="0" marL="0" rtl="0" algn="l">
              <a:lnSpc>
                <a:spcPct val="100000"/>
              </a:lnSpc>
              <a:spcBef>
                <a:spcPts val="0"/>
              </a:spcBef>
              <a:spcAft>
                <a:spcPts val="0"/>
              </a:spcAft>
              <a:buSzPts val="4200"/>
              <a:buNone/>
            </a:pPr>
            <a:r>
              <a:t/>
            </a:r>
            <a:endParaRPr sz="2200"/>
          </a:p>
          <a:p>
            <a:pPr indent="0" lvl="0" marL="0" rtl="0" algn="l">
              <a:lnSpc>
                <a:spcPct val="100000"/>
              </a:lnSpc>
              <a:spcBef>
                <a:spcPts val="0"/>
              </a:spcBef>
              <a:spcAft>
                <a:spcPts val="0"/>
              </a:spcAft>
              <a:buSzPts val="4200"/>
              <a:buNone/>
            </a:pPr>
            <a:r>
              <a:t/>
            </a:r>
            <a:endParaRPr sz="2400"/>
          </a:p>
          <a:p>
            <a:pPr indent="0" lvl="0" marL="0" rtl="0" algn="l">
              <a:lnSpc>
                <a:spcPct val="100000"/>
              </a:lnSpc>
              <a:spcBef>
                <a:spcPts val="0"/>
              </a:spcBef>
              <a:spcAft>
                <a:spcPts val="0"/>
              </a:spcAft>
              <a:buSzPts val="4200"/>
              <a:buNone/>
            </a:pPr>
            <a:r>
              <a:rPr lang="en" sz="2400"/>
              <a:t>Contact us:</a:t>
            </a:r>
            <a:endParaRPr sz="2400"/>
          </a:p>
          <a:p>
            <a:pPr indent="0" lvl="0" marL="0" rtl="0" algn="l">
              <a:lnSpc>
                <a:spcPct val="100000"/>
              </a:lnSpc>
              <a:spcBef>
                <a:spcPts val="0"/>
              </a:spcBef>
              <a:spcAft>
                <a:spcPts val="0"/>
              </a:spcAft>
              <a:buSzPts val="4200"/>
              <a:buNone/>
            </a:pPr>
            <a:r>
              <a:rPr lang="en" sz="3300" u="sng">
                <a:solidFill>
                  <a:schemeClr val="hlink"/>
                </a:solidFill>
                <a:hlinkClick r:id="rId3"/>
              </a:rPr>
              <a:t>TheCenter@talentfirst.net</a:t>
            </a:r>
            <a:r>
              <a:rPr lang="en" sz="3300"/>
              <a:t> </a:t>
            </a:r>
            <a:endParaRPr sz="3300"/>
          </a:p>
        </p:txBody>
      </p:sp>
      <p:pic>
        <p:nvPicPr>
          <p:cNvPr id="496" name="Google Shape;496;p9"/>
          <p:cNvPicPr preferRelativeResize="0"/>
          <p:nvPr/>
        </p:nvPicPr>
        <p:blipFill rotWithShape="1">
          <a:blip r:embed="rId4">
            <a:alphaModFix/>
          </a:blip>
          <a:srcRect b="0" l="0" r="0" t="0"/>
          <a:stretch/>
        </p:blipFill>
        <p:spPr>
          <a:xfrm>
            <a:off x="3606501" y="313550"/>
            <a:ext cx="4809550" cy="1030618"/>
          </a:xfrm>
          <a:prstGeom prst="rect">
            <a:avLst/>
          </a:prstGeom>
          <a:noFill/>
          <a:ln>
            <a:noFill/>
          </a:ln>
        </p:spPr>
      </p:pic>
      <p:sp>
        <p:nvSpPr>
          <p:cNvPr id="497" name="Google Shape;497;p9"/>
          <p:cNvSpPr txBox="1"/>
          <p:nvPr/>
        </p:nvSpPr>
        <p:spPr>
          <a:xfrm>
            <a:off x="0" y="0"/>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666666"/>
                </a:solidFill>
                <a:highlight>
                  <a:srgbClr val="FFFFFF"/>
                </a:highlight>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498" name="Google Shape;498;p9"/>
          <p:cNvPicPr preferRelativeResize="0"/>
          <p:nvPr/>
        </p:nvPicPr>
        <p:blipFill rotWithShape="1">
          <a:blip r:embed="rId5">
            <a:alphaModFix/>
          </a:blip>
          <a:srcRect b="0" l="0" r="0" t="0"/>
          <a:stretch/>
        </p:blipFill>
        <p:spPr>
          <a:xfrm>
            <a:off x="606188" y="4389517"/>
            <a:ext cx="1424178" cy="640081"/>
          </a:xfrm>
          <a:prstGeom prst="rect">
            <a:avLst/>
          </a:prstGeom>
          <a:noFill/>
          <a:ln>
            <a:noFill/>
          </a:ln>
        </p:spPr>
      </p:pic>
      <p:pic>
        <p:nvPicPr>
          <p:cNvPr id="499" name="Google Shape;499;p9"/>
          <p:cNvPicPr preferRelativeResize="0"/>
          <p:nvPr/>
        </p:nvPicPr>
        <p:blipFill rotWithShape="1">
          <a:blip r:embed="rId6">
            <a:alphaModFix/>
          </a:blip>
          <a:srcRect b="23135" l="17378" r="15958" t="17673"/>
          <a:stretch/>
        </p:blipFill>
        <p:spPr>
          <a:xfrm>
            <a:off x="4885900" y="4436375"/>
            <a:ext cx="1197978" cy="630937"/>
          </a:xfrm>
          <a:prstGeom prst="rect">
            <a:avLst/>
          </a:prstGeom>
          <a:noFill/>
          <a:ln>
            <a:noFill/>
          </a:ln>
        </p:spPr>
      </p:pic>
      <p:pic>
        <p:nvPicPr>
          <p:cNvPr id="500" name="Google Shape;500;p9"/>
          <p:cNvPicPr preferRelativeResize="0"/>
          <p:nvPr/>
        </p:nvPicPr>
        <p:blipFill rotWithShape="1">
          <a:blip r:embed="rId7">
            <a:alphaModFix/>
          </a:blip>
          <a:srcRect b="0" l="0" r="0" t="0"/>
          <a:stretch/>
        </p:blipFill>
        <p:spPr>
          <a:xfrm>
            <a:off x="2806575" y="4564799"/>
            <a:ext cx="1330150" cy="374075"/>
          </a:xfrm>
          <a:prstGeom prst="rect">
            <a:avLst/>
          </a:prstGeom>
          <a:noFill/>
          <a:ln>
            <a:noFill/>
          </a:ln>
        </p:spPr>
      </p:pic>
      <p:pic>
        <p:nvPicPr>
          <p:cNvPr id="501" name="Google Shape;501;p9"/>
          <p:cNvPicPr preferRelativeResize="0"/>
          <p:nvPr/>
        </p:nvPicPr>
        <p:blipFill rotWithShape="1">
          <a:blip r:embed="rId8">
            <a:alphaModFix/>
          </a:blip>
          <a:srcRect b="0" l="0" r="0" t="0"/>
          <a:stretch/>
        </p:blipFill>
        <p:spPr>
          <a:xfrm>
            <a:off x="6688075" y="4431788"/>
            <a:ext cx="1780504" cy="6400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29876637a77_0_0"/>
          <p:cNvSpPr txBox="1"/>
          <p:nvPr>
            <p:ph type="title"/>
          </p:nvPr>
        </p:nvSpPr>
        <p:spPr>
          <a:xfrm>
            <a:off x="729450" y="864300"/>
            <a:ext cx="7574400" cy="29850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3600"/>
              <a:buNone/>
            </a:pPr>
            <a:r>
              <a:rPr lang="en" sz="3200"/>
              <a:t>“</a:t>
            </a:r>
            <a:r>
              <a:rPr lang="en" sz="3200">
                <a:solidFill>
                  <a:srgbClr val="FFF2CC"/>
                </a:solidFill>
              </a:rPr>
              <a:t>Action </a:t>
            </a:r>
            <a:r>
              <a:rPr lang="en" sz="3200"/>
              <a:t>expresses</a:t>
            </a:r>
            <a:r>
              <a:rPr lang="en" sz="3200">
                <a:solidFill>
                  <a:srgbClr val="FFF2CC"/>
                </a:solidFill>
              </a:rPr>
              <a:t> priorities.</a:t>
            </a:r>
            <a:r>
              <a:rPr lang="en" sz="3200"/>
              <a:t>" </a:t>
            </a:r>
            <a:endParaRPr sz="3200"/>
          </a:p>
          <a:p>
            <a:pPr indent="0" lvl="0" marL="0" rtl="0" algn="l">
              <a:lnSpc>
                <a:spcPct val="100000"/>
              </a:lnSpc>
              <a:spcBef>
                <a:spcPts val="0"/>
              </a:spcBef>
              <a:spcAft>
                <a:spcPts val="0"/>
              </a:spcAft>
              <a:buSzPts val="3600"/>
              <a:buNone/>
            </a:pPr>
            <a:r>
              <a:t/>
            </a:r>
            <a:endParaRPr sz="2900"/>
          </a:p>
          <a:p>
            <a:pPr indent="0" lvl="0" marL="0" rtl="0" algn="l">
              <a:lnSpc>
                <a:spcPct val="100000"/>
              </a:lnSpc>
              <a:spcBef>
                <a:spcPts val="0"/>
              </a:spcBef>
              <a:spcAft>
                <a:spcPts val="0"/>
              </a:spcAft>
              <a:buSzPts val="3600"/>
              <a:buNone/>
            </a:pPr>
            <a:r>
              <a:rPr i="1" lang="en" sz="2400"/>
              <a:t>~</a:t>
            </a:r>
            <a:r>
              <a:rPr i="1" lang="en" sz="2400"/>
              <a:t>Mohandas</a:t>
            </a:r>
            <a:r>
              <a:rPr i="1" lang="en" sz="2400"/>
              <a:t> </a:t>
            </a:r>
            <a:r>
              <a:rPr i="1" lang="en" sz="2400"/>
              <a:t>Gandhi</a:t>
            </a:r>
            <a:r>
              <a:rPr i="1" lang="en" sz="2400"/>
              <a:t>, Lawyer and Political Ethicist</a:t>
            </a:r>
            <a:endParaRPr i="1"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3"/>
          <p:cNvSpPr txBox="1"/>
          <p:nvPr>
            <p:ph type="title"/>
          </p:nvPr>
        </p:nvSpPr>
        <p:spPr>
          <a:xfrm>
            <a:off x="321050" y="1340013"/>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MI-RAISE Design Lab Key Partners </a:t>
            </a:r>
            <a:endParaRPr/>
          </a:p>
        </p:txBody>
      </p:sp>
      <p:sp>
        <p:nvSpPr>
          <p:cNvPr id="116" name="Google Shape;116;p3"/>
          <p:cNvSpPr txBox="1"/>
          <p:nvPr>
            <p:ph idx="1" type="body"/>
          </p:nvPr>
        </p:nvSpPr>
        <p:spPr>
          <a:xfrm>
            <a:off x="463150" y="1951425"/>
            <a:ext cx="5876700" cy="24198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SzPts val="1500"/>
              <a:buChar char="●"/>
            </a:pPr>
            <a:r>
              <a:rPr lang="en" sz="1500" u="sng">
                <a:solidFill>
                  <a:schemeClr val="hlink"/>
                </a:solidFill>
                <a:hlinkClick r:id="rId3"/>
              </a:rPr>
              <a:t>Michigan Center for Adult College Success</a:t>
            </a:r>
            <a:r>
              <a:rPr lang="en" sz="1500"/>
              <a:t> - Project lead</a:t>
            </a:r>
            <a:endParaRPr sz="1500"/>
          </a:p>
          <a:p>
            <a:pPr indent="-323850" lvl="0" marL="457200" rtl="0" algn="l">
              <a:lnSpc>
                <a:spcPct val="115000"/>
              </a:lnSpc>
              <a:spcBef>
                <a:spcPts val="0"/>
              </a:spcBef>
              <a:spcAft>
                <a:spcPts val="0"/>
              </a:spcAft>
              <a:buSzPts val="1500"/>
              <a:buChar char="●"/>
            </a:pPr>
            <a:r>
              <a:rPr lang="en" sz="1500" u="sng">
                <a:solidFill>
                  <a:schemeClr val="hlink"/>
                </a:solidFill>
                <a:hlinkClick r:id="rId4"/>
              </a:rPr>
              <a:t>Education Strategy Group</a:t>
            </a:r>
            <a:r>
              <a:rPr lang="en" sz="1500"/>
              <a:t> -  Technical assistance, labor market data, convening support</a:t>
            </a:r>
            <a:endParaRPr sz="1500"/>
          </a:p>
          <a:p>
            <a:pPr indent="-323850" lvl="0" marL="457200" rtl="0" algn="l">
              <a:lnSpc>
                <a:spcPct val="115000"/>
              </a:lnSpc>
              <a:spcBef>
                <a:spcPts val="0"/>
              </a:spcBef>
              <a:spcAft>
                <a:spcPts val="0"/>
              </a:spcAft>
              <a:buSzPts val="1500"/>
              <a:buChar char="●"/>
            </a:pPr>
            <a:r>
              <a:rPr lang="en" sz="1500" u="sng">
                <a:solidFill>
                  <a:schemeClr val="hlink"/>
                </a:solidFill>
                <a:hlinkClick r:id="rId5"/>
              </a:rPr>
              <a:t>Sova</a:t>
            </a:r>
            <a:r>
              <a:rPr lang="en" sz="1500"/>
              <a:t> - Design process lead, coaching, technical assistance</a:t>
            </a:r>
            <a:endParaRPr sz="1500"/>
          </a:p>
          <a:p>
            <a:pPr indent="-323850" lvl="0" marL="457200" rtl="0" algn="l">
              <a:lnSpc>
                <a:spcPct val="115000"/>
              </a:lnSpc>
              <a:spcBef>
                <a:spcPts val="0"/>
              </a:spcBef>
              <a:spcAft>
                <a:spcPts val="0"/>
              </a:spcAft>
              <a:buSzPts val="1500"/>
              <a:buChar char="●"/>
            </a:pPr>
            <a:r>
              <a:rPr lang="en" sz="1500" u="sng">
                <a:solidFill>
                  <a:schemeClr val="hlink"/>
                </a:solidFill>
                <a:hlinkClick r:id="rId6"/>
              </a:rPr>
              <a:t>CollegeAPP</a:t>
            </a:r>
            <a:r>
              <a:rPr lang="en" sz="1500"/>
              <a:t> - Adult Prospect Pipeline data mining and modeling</a:t>
            </a:r>
            <a:endParaRPr sz="1500"/>
          </a:p>
          <a:p>
            <a:pPr indent="-323850" lvl="0" marL="457200" rtl="0" algn="l">
              <a:lnSpc>
                <a:spcPct val="115000"/>
              </a:lnSpc>
              <a:spcBef>
                <a:spcPts val="0"/>
              </a:spcBef>
              <a:spcAft>
                <a:spcPts val="0"/>
              </a:spcAft>
              <a:buSzPts val="1500"/>
              <a:buChar char="●"/>
            </a:pPr>
            <a:r>
              <a:rPr lang="en" sz="1500" u="sng">
                <a:solidFill>
                  <a:schemeClr val="hlink"/>
                </a:solidFill>
                <a:hlinkClick r:id="rId7"/>
              </a:rPr>
              <a:t>TalentFirst</a:t>
            </a:r>
            <a:r>
              <a:rPr lang="en" sz="1500"/>
              <a:t> - Landscape analysis and Labor market data</a:t>
            </a:r>
            <a:endParaRPr sz="1500"/>
          </a:p>
          <a:p>
            <a:pPr indent="-323850" lvl="0" marL="457200" rtl="0" algn="l">
              <a:spcBef>
                <a:spcPts val="0"/>
              </a:spcBef>
              <a:spcAft>
                <a:spcPts val="0"/>
              </a:spcAft>
              <a:buSzPts val="1500"/>
              <a:buChar char="●"/>
            </a:pPr>
            <a:r>
              <a:rPr b="1" i="1" lang="en" sz="1500"/>
              <a:t>Goal:</a:t>
            </a:r>
            <a:r>
              <a:rPr i="1" lang="en" sz="1500"/>
              <a:t> To prepare post-secondary institutions to strategically utilize state grants and other potential funding opportunities.</a:t>
            </a:r>
            <a:endParaRPr i="1" sz="1500"/>
          </a:p>
          <a:p>
            <a:pPr indent="0" lvl="0" marL="0" rtl="0" algn="l">
              <a:lnSpc>
                <a:spcPct val="115000"/>
              </a:lnSpc>
              <a:spcBef>
                <a:spcPts val="0"/>
              </a:spcBef>
              <a:spcAft>
                <a:spcPts val="0"/>
              </a:spcAft>
              <a:buSzPts val="1300"/>
              <a:buNone/>
            </a:pPr>
            <a:r>
              <a:t/>
            </a:r>
            <a:endParaRPr sz="1500"/>
          </a:p>
        </p:txBody>
      </p:sp>
      <p:grpSp>
        <p:nvGrpSpPr>
          <p:cNvPr id="117" name="Google Shape;117;p3"/>
          <p:cNvGrpSpPr/>
          <p:nvPr/>
        </p:nvGrpSpPr>
        <p:grpSpPr>
          <a:xfrm>
            <a:off x="372250" y="4406038"/>
            <a:ext cx="2347201" cy="457200"/>
            <a:chOff x="730000" y="4469538"/>
            <a:chExt cx="2347201" cy="457200"/>
          </a:xfrm>
        </p:grpSpPr>
        <p:pic>
          <p:nvPicPr>
            <p:cNvPr id="118" name="Google Shape;118;p3"/>
            <p:cNvPicPr preferRelativeResize="0"/>
            <p:nvPr/>
          </p:nvPicPr>
          <p:blipFill rotWithShape="1">
            <a:blip r:embed="rId8">
              <a:alphaModFix/>
            </a:blip>
            <a:srcRect b="0" l="0" r="0" t="0"/>
            <a:stretch/>
          </p:blipFill>
          <p:spPr>
            <a:xfrm>
              <a:off x="2505700" y="4469538"/>
              <a:ext cx="571501" cy="457200"/>
            </a:xfrm>
            <a:prstGeom prst="rect">
              <a:avLst/>
            </a:prstGeom>
            <a:noFill/>
            <a:ln>
              <a:noFill/>
            </a:ln>
          </p:spPr>
        </p:pic>
        <p:sp>
          <p:nvSpPr>
            <p:cNvPr id="119" name="Google Shape;119;p3"/>
            <p:cNvSpPr txBox="1"/>
            <p:nvPr/>
          </p:nvSpPr>
          <p:spPr>
            <a:xfrm>
              <a:off x="730000" y="4474509"/>
              <a:ext cx="2095200" cy="4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MI-RAISE Design Lab</a:t>
              </a:r>
              <a:endParaRPr b="0" i="0" sz="1400" u="none" cap="none" strike="noStrike">
                <a:solidFill>
                  <a:srgbClr val="000000"/>
                </a:solidFill>
                <a:latin typeface="Lato"/>
                <a:ea typeface="Lato"/>
                <a:cs typeface="Lato"/>
                <a:sym typeface="Lato"/>
              </a:endParaRPr>
            </a:p>
          </p:txBody>
        </p:sp>
      </p:grpSp>
      <p:pic>
        <p:nvPicPr>
          <p:cNvPr id="120" name="Google Shape;120;p3"/>
          <p:cNvPicPr preferRelativeResize="0"/>
          <p:nvPr/>
        </p:nvPicPr>
        <p:blipFill rotWithShape="1">
          <a:blip r:embed="rId9">
            <a:alphaModFix/>
          </a:blip>
          <a:srcRect b="0" l="0" r="0" t="0"/>
          <a:stretch/>
        </p:blipFill>
        <p:spPr>
          <a:xfrm>
            <a:off x="5421200" y="758650"/>
            <a:ext cx="3585000" cy="768225"/>
          </a:xfrm>
          <a:prstGeom prst="rect">
            <a:avLst/>
          </a:prstGeom>
          <a:noFill/>
          <a:ln>
            <a:noFill/>
          </a:ln>
        </p:spPr>
      </p:pic>
      <p:pic>
        <p:nvPicPr>
          <p:cNvPr id="121" name="Google Shape;121;p3"/>
          <p:cNvPicPr preferRelativeResize="0"/>
          <p:nvPr/>
        </p:nvPicPr>
        <p:blipFill rotWithShape="1">
          <a:blip r:embed="rId10">
            <a:alphaModFix/>
          </a:blip>
          <a:srcRect b="0" l="0" r="0" t="0"/>
          <a:stretch/>
        </p:blipFill>
        <p:spPr>
          <a:xfrm>
            <a:off x="6501600" y="1810879"/>
            <a:ext cx="1424178" cy="640081"/>
          </a:xfrm>
          <a:prstGeom prst="rect">
            <a:avLst/>
          </a:prstGeom>
          <a:noFill/>
          <a:ln>
            <a:noFill/>
          </a:ln>
        </p:spPr>
      </p:pic>
      <p:pic>
        <p:nvPicPr>
          <p:cNvPr id="122" name="Google Shape;122;p3"/>
          <p:cNvPicPr preferRelativeResize="0"/>
          <p:nvPr/>
        </p:nvPicPr>
        <p:blipFill rotWithShape="1">
          <a:blip r:embed="rId11">
            <a:alphaModFix/>
          </a:blip>
          <a:srcRect b="23134" l="17378" r="15958" t="17673"/>
          <a:stretch/>
        </p:blipFill>
        <p:spPr>
          <a:xfrm>
            <a:off x="6614712" y="2665000"/>
            <a:ext cx="1197978" cy="630937"/>
          </a:xfrm>
          <a:prstGeom prst="rect">
            <a:avLst/>
          </a:prstGeom>
          <a:noFill/>
          <a:ln>
            <a:noFill/>
          </a:ln>
        </p:spPr>
      </p:pic>
      <p:pic>
        <p:nvPicPr>
          <p:cNvPr id="123" name="Google Shape;123;p3"/>
          <p:cNvPicPr preferRelativeResize="0"/>
          <p:nvPr/>
        </p:nvPicPr>
        <p:blipFill rotWithShape="1">
          <a:blip r:embed="rId12">
            <a:alphaModFix/>
          </a:blip>
          <a:srcRect b="0" l="0" r="0" t="0"/>
          <a:stretch/>
        </p:blipFill>
        <p:spPr>
          <a:xfrm>
            <a:off x="6548613" y="3592187"/>
            <a:ext cx="1330150" cy="374075"/>
          </a:xfrm>
          <a:prstGeom prst="rect">
            <a:avLst/>
          </a:prstGeom>
          <a:noFill/>
          <a:ln>
            <a:noFill/>
          </a:ln>
        </p:spPr>
      </p:pic>
      <p:pic>
        <p:nvPicPr>
          <p:cNvPr id="124" name="Google Shape;124;p3"/>
          <p:cNvPicPr preferRelativeResize="0"/>
          <p:nvPr/>
        </p:nvPicPr>
        <p:blipFill rotWithShape="1">
          <a:blip r:embed="rId13">
            <a:alphaModFix/>
          </a:blip>
          <a:srcRect b="0" l="0" r="0" t="0"/>
          <a:stretch/>
        </p:blipFill>
        <p:spPr>
          <a:xfrm>
            <a:off x="6339950" y="4033888"/>
            <a:ext cx="1780504" cy="6400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9ae1cc8bc9_0_36"/>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The MI-RAISE Design Lab Cohort</a:t>
            </a:r>
            <a:endParaRPr/>
          </a:p>
        </p:txBody>
      </p:sp>
      <p:sp>
        <p:nvSpPr>
          <p:cNvPr id="130" name="Google Shape;130;g29ae1cc8bc9_0_36"/>
          <p:cNvSpPr txBox="1"/>
          <p:nvPr>
            <p:ph idx="1" type="body"/>
          </p:nvPr>
        </p:nvSpPr>
        <p:spPr>
          <a:xfrm>
            <a:off x="729325" y="1469275"/>
            <a:ext cx="3774300" cy="3210900"/>
          </a:xfrm>
          <a:prstGeom prst="rect">
            <a:avLst/>
          </a:prstGeom>
          <a:noFill/>
          <a:ln>
            <a:noFill/>
          </a:ln>
        </p:spPr>
        <p:txBody>
          <a:bodyPr anchorCtr="0" anchor="t" bIns="91425" lIns="91425" spcFirstLastPara="1" rIns="91425" wrap="square" tIns="91425">
            <a:normAutofit/>
          </a:bodyPr>
          <a:lstStyle/>
          <a:p>
            <a:pPr indent="-336550" lvl="0" marL="342900" rtl="0" algn="l">
              <a:lnSpc>
                <a:spcPct val="115000"/>
              </a:lnSpc>
              <a:spcBef>
                <a:spcPts val="0"/>
              </a:spcBef>
              <a:spcAft>
                <a:spcPts val="0"/>
              </a:spcAft>
              <a:buSzPts val="1700"/>
              <a:buChar char="●"/>
            </a:pPr>
            <a:r>
              <a:rPr lang="en" sz="1700"/>
              <a:t>Alpena Community College</a:t>
            </a:r>
            <a:endParaRPr sz="1700"/>
          </a:p>
          <a:p>
            <a:pPr indent="-336550" lvl="0" marL="342900" rtl="0" algn="l">
              <a:lnSpc>
                <a:spcPct val="115000"/>
              </a:lnSpc>
              <a:spcBef>
                <a:spcPts val="0"/>
              </a:spcBef>
              <a:spcAft>
                <a:spcPts val="0"/>
              </a:spcAft>
              <a:buSzPts val="1700"/>
              <a:buChar char="●"/>
            </a:pPr>
            <a:r>
              <a:rPr lang="en" sz="1700"/>
              <a:t>Bay College</a:t>
            </a:r>
            <a:endParaRPr sz="1700"/>
          </a:p>
          <a:p>
            <a:pPr indent="-336550" lvl="0" marL="342900" rtl="0" algn="l">
              <a:lnSpc>
                <a:spcPct val="115000"/>
              </a:lnSpc>
              <a:spcBef>
                <a:spcPts val="0"/>
              </a:spcBef>
              <a:spcAft>
                <a:spcPts val="0"/>
              </a:spcAft>
              <a:buSzPts val="1700"/>
              <a:buChar char="●"/>
            </a:pPr>
            <a:r>
              <a:rPr lang="en" sz="1700"/>
              <a:t>Central Michigan University</a:t>
            </a:r>
            <a:endParaRPr sz="1700"/>
          </a:p>
          <a:p>
            <a:pPr indent="-336550" lvl="0" marL="342900" rtl="0" algn="l">
              <a:lnSpc>
                <a:spcPct val="115000"/>
              </a:lnSpc>
              <a:spcBef>
                <a:spcPts val="0"/>
              </a:spcBef>
              <a:spcAft>
                <a:spcPts val="0"/>
              </a:spcAft>
              <a:buSzPts val="1700"/>
              <a:buChar char="●"/>
            </a:pPr>
            <a:r>
              <a:rPr lang="en" sz="1700"/>
              <a:t>Ferris State University</a:t>
            </a:r>
            <a:endParaRPr sz="1700"/>
          </a:p>
          <a:p>
            <a:pPr indent="-336550" lvl="0" marL="342900" rtl="0" algn="l">
              <a:lnSpc>
                <a:spcPct val="115000"/>
              </a:lnSpc>
              <a:spcBef>
                <a:spcPts val="0"/>
              </a:spcBef>
              <a:spcAft>
                <a:spcPts val="0"/>
              </a:spcAft>
              <a:buSzPts val="1700"/>
              <a:buChar char="●"/>
            </a:pPr>
            <a:r>
              <a:rPr lang="en" sz="1700"/>
              <a:t>Glen Oaks Community College*</a:t>
            </a:r>
            <a:endParaRPr sz="1700"/>
          </a:p>
          <a:p>
            <a:pPr indent="-336550" lvl="0" marL="342900" rtl="0" algn="l">
              <a:lnSpc>
                <a:spcPct val="115000"/>
              </a:lnSpc>
              <a:spcBef>
                <a:spcPts val="0"/>
              </a:spcBef>
              <a:spcAft>
                <a:spcPts val="0"/>
              </a:spcAft>
              <a:buSzPts val="1700"/>
              <a:buChar char="●"/>
            </a:pPr>
            <a:r>
              <a:rPr lang="en" sz="1700"/>
              <a:t>Grand Valley State University</a:t>
            </a:r>
            <a:endParaRPr sz="1700"/>
          </a:p>
          <a:p>
            <a:pPr indent="-336550" lvl="0" marL="342900" rtl="0" algn="l">
              <a:lnSpc>
                <a:spcPct val="115000"/>
              </a:lnSpc>
              <a:spcBef>
                <a:spcPts val="0"/>
              </a:spcBef>
              <a:spcAft>
                <a:spcPts val="0"/>
              </a:spcAft>
              <a:buSzPts val="1700"/>
              <a:buChar char="●"/>
            </a:pPr>
            <a:r>
              <a:rPr lang="en" sz="1700"/>
              <a:t>Jackson College</a:t>
            </a:r>
            <a:endParaRPr sz="1700"/>
          </a:p>
          <a:p>
            <a:pPr indent="-336550" lvl="0" marL="342900" rtl="0" algn="l">
              <a:spcBef>
                <a:spcPts val="0"/>
              </a:spcBef>
              <a:spcAft>
                <a:spcPts val="0"/>
              </a:spcAft>
              <a:buSzPts val="1700"/>
              <a:buChar char="●"/>
            </a:pPr>
            <a:r>
              <a:rPr lang="en" sz="1700"/>
              <a:t>Kalamazoo Valley Community College**</a:t>
            </a:r>
            <a:endParaRPr sz="1700"/>
          </a:p>
          <a:p>
            <a:pPr indent="0" lvl="0" marL="0" rtl="0" algn="l">
              <a:lnSpc>
                <a:spcPct val="115000"/>
              </a:lnSpc>
              <a:spcBef>
                <a:spcPts val="0"/>
              </a:spcBef>
              <a:spcAft>
                <a:spcPts val="0"/>
              </a:spcAft>
              <a:buNone/>
            </a:pPr>
            <a:r>
              <a:t/>
            </a:r>
            <a:endParaRPr i="1" sz="1400"/>
          </a:p>
        </p:txBody>
      </p:sp>
      <p:sp>
        <p:nvSpPr>
          <p:cNvPr id="131" name="Google Shape;131;g29ae1cc8bc9_0_36"/>
          <p:cNvSpPr txBox="1"/>
          <p:nvPr>
            <p:ph idx="1" type="body"/>
          </p:nvPr>
        </p:nvSpPr>
        <p:spPr>
          <a:xfrm>
            <a:off x="4691725" y="1469275"/>
            <a:ext cx="3774300" cy="3210900"/>
          </a:xfrm>
          <a:prstGeom prst="rect">
            <a:avLst/>
          </a:prstGeom>
          <a:noFill/>
          <a:ln>
            <a:noFill/>
          </a:ln>
        </p:spPr>
        <p:txBody>
          <a:bodyPr anchorCtr="0" anchor="t" bIns="91425" lIns="91425" spcFirstLastPara="1" rIns="91425" wrap="square" tIns="91425">
            <a:normAutofit/>
          </a:bodyPr>
          <a:lstStyle/>
          <a:p>
            <a:pPr indent="-336550" lvl="0" marL="457200" rtl="0" algn="l">
              <a:spcBef>
                <a:spcPts val="0"/>
              </a:spcBef>
              <a:spcAft>
                <a:spcPts val="0"/>
              </a:spcAft>
              <a:buSzPts val="1700"/>
              <a:buChar char="●"/>
            </a:pPr>
            <a:r>
              <a:rPr lang="en" sz="1700"/>
              <a:t>Lansing Community College</a:t>
            </a:r>
            <a:endParaRPr sz="1700"/>
          </a:p>
          <a:p>
            <a:pPr indent="-336550" lvl="0" marL="457200" rtl="0" algn="l">
              <a:spcBef>
                <a:spcPts val="0"/>
              </a:spcBef>
              <a:spcAft>
                <a:spcPts val="0"/>
              </a:spcAft>
              <a:buSzPts val="1700"/>
              <a:buChar char="●"/>
            </a:pPr>
            <a:r>
              <a:rPr lang="en" sz="1700"/>
              <a:t>Mott Community College</a:t>
            </a:r>
            <a:endParaRPr sz="1700"/>
          </a:p>
          <a:p>
            <a:pPr indent="-336550" lvl="0" marL="457200" rtl="0" algn="l">
              <a:spcBef>
                <a:spcPts val="0"/>
              </a:spcBef>
              <a:spcAft>
                <a:spcPts val="0"/>
              </a:spcAft>
              <a:buSzPts val="1700"/>
              <a:buChar char="●"/>
            </a:pPr>
            <a:r>
              <a:rPr lang="en" sz="1700"/>
              <a:t>Muskegon Community College</a:t>
            </a:r>
            <a:endParaRPr sz="1700"/>
          </a:p>
          <a:p>
            <a:pPr indent="-336550" lvl="0" marL="457200" rtl="0" algn="l">
              <a:spcBef>
                <a:spcPts val="0"/>
              </a:spcBef>
              <a:spcAft>
                <a:spcPts val="0"/>
              </a:spcAft>
              <a:buSzPts val="1700"/>
              <a:buChar char="●"/>
            </a:pPr>
            <a:r>
              <a:rPr lang="en" sz="1700"/>
              <a:t>Northern Michigan University</a:t>
            </a:r>
            <a:endParaRPr sz="1700"/>
          </a:p>
          <a:p>
            <a:pPr indent="-336550" lvl="0" marL="457200" rtl="0" algn="l">
              <a:spcBef>
                <a:spcPts val="0"/>
              </a:spcBef>
              <a:spcAft>
                <a:spcPts val="0"/>
              </a:spcAft>
              <a:buSzPts val="1700"/>
              <a:buChar char="●"/>
            </a:pPr>
            <a:r>
              <a:rPr lang="en" sz="1700"/>
              <a:t>University of Olivet*</a:t>
            </a:r>
            <a:endParaRPr sz="1700"/>
          </a:p>
          <a:p>
            <a:pPr indent="-336550" lvl="0" marL="457200" rtl="0" algn="l">
              <a:spcBef>
                <a:spcPts val="0"/>
              </a:spcBef>
              <a:spcAft>
                <a:spcPts val="0"/>
              </a:spcAft>
              <a:buSzPts val="1700"/>
              <a:buChar char="●"/>
            </a:pPr>
            <a:r>
              <a:rPr lang="en" sz="1700"/>
              <a:t>Western Michigan University**</a:t>
            </a:r>
            <a:endParaRPr sz="1700"/>
          </a:p>
          <a:p>
            <a:pPr indent="0" lvl="0" marL="457200" rtl="0" algn="l">
              <a:spcBef>
                <a:spcPts val="0"/>
              </a:spcBef>
              <a:spcAft>
                <a:spcPts val="0"/>
              </a:spcAft>
              <a:buNone/>
            </a:pPr>
            <a:r>
              <a:t/>
            </a:r>
            <a:endParaRPr sz="1700"/>
          </a:p>
          <a:p>
            <a:pPr indent="-336550" lvl="0" marL="457200" rtl="0" algn="l">
              <a:spcBef>
                <a:spcPts val="0"/>
              </a:spcBef>
              <a:spcAft>
                <a:spcPts val="0"/>
              </a:spcAft>
              <a:buSzPts val="1700"/>
              <a:buChar char="●"/>
            </a:pPr>
            <a:r>
              <a:rPr lang="en" sz="1700"/>
              <a:t>Kalamazoo Promise**</a:t>
            </a:r>
            <a:endParaRPr sz="1700"/>
          </a:p>
        </p:txBody>
      </p:sp>
      <p:sp>
        <p:nvSpPr>
          <p:cNvPr id="132" name="Google Shape;132;g29ae1cc8bc9_0_36"/>
          <p:cNvSpPr txBox="1"/>
          <p:nvPr/>
        </p:nvSpPr>
        <p:spPr>
          <a:xfrm>
            <a:off x="2774200" y="4536225"/>
            <a:ext cx="3431100" cy="2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300">
                <a:solidFill>
                  <a:schemeClr val="accent1"/>
                </a:solidFill>
                <a:latin typeface="Lato"/>
                <a:ea typeface="Lato"/>
                <a:cs typeface="Lato"/>
                <a:sym typeface="Lato"/>
              </a:rPr>
              <a:t>*Partnering colleges; **Partnering organizations</a:t>
            </a:r>
            <a:endParaRPr i="1" sz="1300">
              <a:solidFill>
                <a:schemeClr val="accen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5"/>
          <p:cNvSpPr txBox="1"/>
          <p:nvPr>
            <p:ph type="title"/>
          </p:nvPr>
        </p:nvSpPr>
        <p:spPr>
          <a:xfrm>
            <a:off x="729450" y="556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Important Dates </a:t>
            </a:r>
            <a:endParaRPr/>
          </a:p>
        </p:txBody>
      </p:sp>
      <p:sp>
        <p:nvSpPr>
          <p:cNvPr id="138" name="Google Shape;138;p5"/>
          <p:cNvSpPr txBox="1"/>
          <p:nvPr>
            <p:ph idx="1" type="body"/>
          </p:nvPr>
        </p:nvSpPr>
        <p:spPr>
          <a:xfrm>
            <a:off x="729450" y="1462850"/>
            <a:ext cx="7688700" cy="3151800"/>
          </a:xfrm>
          <a:prstGeom prst="rect">
            <a:avLst/>
          </a:prstGeom>
          <a:noFill/>
          <a:ln>
            <a:noFill/>
          </a:ln>
        </p:spPr>
        <p:txBody>
          <a:bodyPr anchorCtr="0" anchor="t" bIns="91425" lIns="91425" spcFirstLastPara="1" rIns="91425" wrap="square" tIns="91425">
            <a:normAutofit lnSpcReduction="20000"/>
          </a:bodyPr>
          <a:lstStyle/>
          <a:p>
            <a:pPr indent="-323850" lvl="0" marL="457200" rtl="0" algn="l">
              <a:lnSpc>
                <a:spcPct val="115000"/>
              </a:lnSpc>
              <a:spcBef>
                <a:spcPts val="0"/>
              </a:spcBef>
              <a:spcAft>
                <a:spcPts val="0"/>
              </a:spcAft>
              <a:buSzPts val="1500"/>
              <a:buChar char="●"/>
            </a:pPr>
            <a:r>
              <a:rPr b="1" lang="en" sz="1500"/>
              <a:t>Early January: </a:t>
            </a:r>
            <a:r>
              <a:rPr lang="en" sz="1500"/>
              <a:t>Design sprint kick-off sessions with Sova and each college team</a:t>
            </a:r>
            <a:endParaRPr sz="1500"/>
          </a:p>
          <a:p>
            <a:pPr indent="-323850" lvl="0" marL="457200" rtl="0" algn="l">
              <a:lnSpc>
                <a:spcPct val="115000"/>
              </a:lnSpc>
              <a:spcBef>
                <a:spcPts val="0"/>
              </a:spcBef>
              <a:spcAft>
                <a:spcPts val="0"/>
              </a:spcAft>
              <a:buSzPts val="1500"/>
              <a:buChar char="●"/>
            </a:pPr>
            <a:r>
              <a:rPr b="1" lang="en" sz="1500"/>
              <a:t>January 23, 2023: </a:t>
            </a:r>
            <a:r>
              <a:rPr lang="en" sz="1500"/>
              <a:t>In-person convening 10am-3:30pm (10:30am start time)</a:t>
            </a:r>
            <a:endParaRPr sz="1500"/>
          </a:p>
          <a:p>
            <a:pPr indent="-323850" lvl="1" marL="914400" rtl="0" algn="l">
              <a:lnSpc>
                <a:spcPct val="115000"/>
              </a:lnSpc>
              <a:spcBef>
                <a:spcPts val="0"/>
              </a:spcBef>
              <a:spcAft>
                <a:spcPts val="0"/>
              </a:spcAft>
              <a:buSzPts val="1500"/>
              <a:buChar char="○"/>
            </a:pPr>
            <a:r>
              <a:rPr lang="en" sz="1500"/>
              <a:t>Hosted by Grand Valley State University</a:t>
            </a:r>
            <a:endParaRPr sz="1500"/>
          </a:p>
          <a:p>
            <a:pPr indent="-323850" lvl="1" marL="914400" rtl="0" algn="l">
              <a:lnSpc>
                <a:spcPct val="115000"/>
              </a:lnSpc>
              <a:spcBef>
                <a:spcPts val="0"/>
              </a:spcBef>
              <a:spcAft>
                <a:spcPts val="0"/>
              </a:spcAft>
              <a:buSzPts val="1500"/>
              <a:buChar char="○"/>
            </a:pPr>
            <a:r>
              <a:rPr i="1" lang="en" sz="1500"/>
              <a:t>Topic: Recruiting Adult Learners; Data Sensemaking &amp; Asset Mapping</a:t>
            </a:r>
            <a:endParaRPr i="1" sz="1500"/>
          </a:p>
          <a:p>
            <a:pPr indent="-323850" lvl="0" marL="457200" rtl="0" algn="l">
              <a:lnSpc>
                <a:spcPct val="115000"/>
              </a:lnSpc>
              <a:spcBef>
                <a:spcPts val="0"/>
              </a:spcBef>
              <a:spcAft>
                <a:spcPts val="0"/>
              </a:spcAft>
              <a:buSzPts val="1500"/>
              <a:buChar char="●"/>
            </a:pPr>
            <a:r>
              <a:rPr b="1" lang="en" sz="1500"/>
              <a:t>February 13, 2023: </a:t>
            </a:r>
            <a:r>
              <a:rPr lang="en" sz="1500"/>
              <a:t>Virtual </a:t>
            </a:r>
            <a:r>
              <a:rPr lang="en" sz="1500"/>
              <a:t>convening</a:t>
            </a:r>
            <a:r>
              <a:rPr lang="en" sz="1500"/>
              <a:t> starting @ 12 ET</a:t>
            </a:r>
            <a:endParaRPr sz="1500"/>
          </a:p>
          <a:p>
            <a:pPr indent="-323850" lvl="1" marL="914400" rtl="0" algn="l">
              <a:lnSpc>
                <a:spcPct val="115000"/>
              </a:lnSpc>
              <a:spcBef>
                <a:spcPts val="0"/>
              </a:spcBef>
              <a:spcAft>
                <a:spcPts val="0"/>
              </a:spcAft>
              <a:buSzPts val="1500"/>
              <a:buChar char="○"/>
            </a:pPr>
            <a:r>
              <a:rPr i="1" lang="en" sz="1500"/>
              <a:t>Topic: Seamless Pathways that Accelerate; Prioritization &amp; Partnerships</a:t>
            </a:r>
            <a:endParaRPr i="1" sz="1500"/>
          </a:p>
          <a:p>
            <a:pPr indent="-323850" lvl="0" marL="457200" rtl="0" algn="l">
              <a:lnSpc>
                <a:spcPct val="115000"/>
              </a:lnSpc>
              <a:spcBef>
                <a:spcPts val="0"/>
              </a:spcBef>
              <a:spcAft>
                <a:spcPts val="0"/>
              </a:spcAft>
              <a:buSzPts val="1500"/>
              <a:buChar char="●"/>
            </a:pPr>
            <a:r>
              <a:rPr b="1" lang="en" sz="1500"/>
              <a:t>March: </a:t>
            </a:r>
            <a:r>
              <a:rPr b="1" lang="en" sz="1500">
                <a:solidFill>
                  <a:schemeClr val="dk1"/>
                </a:solidFill>
              </a:rPr>
              <a:t>Innovation Investment Award (IIA) RFP Released</a:t>
            </a:r>
            <a:endParaRPr b="1" sz="1500"/>
          </a:p>
          <a:p>
            <a:pPr indent="-323850" lvl="0" marL="457200" rtl="0" algn="l">
              <a:lnSpc>
                <a:spcPct val="115000"/>
              </a:lnSpc>
              <a:spcBef>
                <a:spcPts val="0"/>
              </a:spcBef>
              <a:spcAft>
                <a:spcPts val="0"/>
              </a:spcAft>
              <a:buSzPts val="1500"/>
              <a:buChar char="●"/>
            </a:pPr>
            <a:r>
              <a:rPr b="1" lang="en" sz="1500"/>
              <a:t>March 21, 2023: </a:t>
            </a:r>
            <a:r>
              <a:rPr lang="en" sz="1500"/>
              <a:t>In-person</a:t>
            </a:r>
            <a:r>
              <a:rPr b="1" lang="en" sz="1500"/>
              <a:t> </a:t>
            </a:r>
            <a:r>
              <a:rPr lang="en" sz="1500"/>
              <a:t>convening</a:t>
            </a:r>
            <a:r>
              <a:rPr b="1" lang="en" sz="1500"/>
              <a:t> </a:t>
            </a:r>
            <a:r>
              <a:rPr lang="en" sz="1500"/>
              <a:t>10am-3:30pm</a:t>
            </a:r>
            <a:r>
              <a:rPr b="1" lang="en" sz="1500"/>
              <a:t> </a:t>
            </a:r>
            <a:r>
              <a:rPr lang="en" sz="1500"/>
              <a:t>(10:30am start time) ET</a:t>
            </a:r>
            <a:endParaRPr sz="1500"/>
          </a:p>
          <a:p>
            <a:pPr indent="-323850" lvl="1" marL="914400" rtl="0" algn="l">
              <a:lnSpc>
                <a:spcPct val="115000"/>
              </a:lnSpc>
              <a:spcBef>
                <a:spcPts val="0"/>
              </a:spcBef>
              <a:spcAft>
                <a:spcPts val="0"/>
              </a:spcAft>
              <a:buSzPts val="1500"/>
              <a:buChar char="○"/>
            </a:pPr>
            <a:r>
              <a:rPr lang="en" sz="1500"/>
              <a:t>Location TBD</a:t>
            </a:r>
            <a:endParaRPr sz="1500"/>
          </a:p>
          <a:p>
            <a:pPr indent="-323850" lvl="1" marL="914400" rtl="0" algn="l">
              <a:lnSpc>
                <a:spcPct val="115000"/>
              </a:lnSpc>
              <a:spcBef>
                <a:spcPts val="0"/>
              </a:spcBef>
              <a:spcAft>
                <a:spcPts val="0"/>
              </a:spcAft>
              <a:buSzPts val="1500"/>
              <a:buChar char="○"/>
            </a:pPr>
            <a:r>
              <a:rPr i="1" lang="en" sz="1500"/>
              <a:t>Topic: Holistic Supports; Theory of Change &amp; Action</a:t>
            </a:r>
            <a:endParaRPr i="1" sz="1500"/>
          </a:p>
          <a:p>
            <a:pPr indent="-323850" lvl="0" marL="457200" rtl="0" algn="l">
              <a:lnSpc>
                <a:spcPct val="115000"/>
              </a:lnSpc>
              <a:spcBef>
                <a:spcPts val="0"/>
              </a:spcBef>
              <a:spcAft>
                <a:spcPts val="0"/>
              </a:spcAft>
              <a:buSzPts val="1500"/>
              <a:buChar char="●"/>
            </a:pPr>
            <a:r>
              <a:rPr b="1" lang="en" sz="1500"/>
              <a:t>April 16, 2023: </a:t>
            </a:r>
            <a:r>
              <a:rPr lang="en" sz="1500"/>
              <a:t>Virtual </a:t>
            </a:r>
            <a:r>
              <a:rPr lang="en" sz="1500"/>
              <a:t>convening</a:t>
            </a:r>
            <a:r>
              <a:rPr lang="en" sz="1500"/>
              <a:t> @ 12 ET</a:t>
            </a:r>
            <a:endParaRPr sz="1500"/>
          </a:p>
          <a:p>
            <a:pPr indent="-323850" lvl="1" marL="914400" rtl="0" algn="l">
              <a:lnSpc>
                <a:spcPct val="115000"/>
              </a:lnSpc>
              <a:spcBef>
                <a:spcPts val="0"/>
              </a:spcBef>
              <a:spcAft>
                <a:spcPts val="0"/>
              </a:spcAft>
              <a:buSzPts val="1500"/>
              <a:buChar char="○"/>
            </a:pPr>
            <a:r>
              <a:rPr i="1" lang="en" sz="1500"/>
              <a:t>Topic: Milestones &amp; Metrics, Implementation Planning</a:t>
            </a:r>
            <a:endParaRPr i="1" sz="1500"/>
          </a:p>
          <a:p>
            <a:pPr indent="-323850" lvl="0" marL="457200" rtl="0" algn="l">
              <a:lnSpc>
                <a:spcPct val="115000"/>
              </a:lnSpc>
              <a:spcBef>
                <a:spcPts val="0"/>
              </a:spcBef>
              <a:spcAft>
                <a:spcPts val="0"/>
              </a:spcAft>
              <a:buSzPts val="1500"/>
              <a:buChar char="●"/>
            </a:pPr>
            <a:r>
              <a:rPr b="1" lang="en" sz="1500"/>
              <a:t>May: </a:t>
            </a:r>
            <a:r>
              <a:rPr b="1" lang="en" sz="1500">
                <a:solidFill>
                  <a:schemeClr val="dk1"/>
                </a:solidFill>
              </a:rPr>
              <a:t>Innovation Investment Award (IIA) Proposals Due</a:t>
            </a:r>
            <a:endParaRPr b="1" sz="1500">
              <a:solidFill>
                <a:schemeClr val="dk1"/>
              </a:solidFill>
            </a:endParaRPr>
          </a:p>
        </p:txBody>
      </p:sp>
      <p:grpSp>
        <p:nvGrpSpPr>
          <p:cNvPr id="139" name="Google Shape;139;p5"/>
          <p:cNvGrpSpPr/>
          <p:nvPr/>
        </p:nvGrpSpPr>
        <p:grpSpPr>
          <a:xfrm>
            <a:off x="5687825" y="4378113"/>
            <a:ext cx="2347201" cy="457200"/>
            <a:chOff x="730000" y="4469538"/>
            <a:chExt cx="2347201" cy="457200"/>
          </a:xfrm>
        </p:grpSpPr>
        <p:pic>
          <p:nvPicPr>
            <p:cNvPr id="140" name="Google Shape;140;p5"/>
            <p:cNvPicPr preferRelativeResize="0"/>
            <p:nvPr/>
          </p:nvPicPr>
          <p:blipFill rotWithShape="1">
            <a:blip r:embed="rId3">
              <a:alphaModFix/>
            </a:blip>
            <a:srcRect b="0" l="0" r="0" t="0"/>
            <a:stretch/>
          </p:blipFill>
          <p:spPr>
            <a:xfrm>
              <a:off x="2505700" y="4469538"/>
              <a:ext cx="571501" cy="457200"/>
            </a:xfrm>
            <a:prstGeom prst="rect">
              <a:avLst/>
            </a:prstGeom>
            <a:noFill/>
            <a:ln>
              <a:noFill/>
            </a:ln>
          </p:spPr>
        </p:pic>
        <p:sp>
          <p:nvSpPr>
            <p:cNvPr id="141" name="Google Shape;141;p5"/>
            <p:cNvSpPr txBox="1"/>
            <p:nvPr/>
          </p:nvSpPr>
          <p:spPr>
            <a:xfrm>
              <a:off x="730000" y="4474509"/>
              <a:ext cx="2095200" cy="44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MI-RAISE Design Lab</a:t>
              </a:r>
              <a:endParaRPr b="0" i="0" sz="1400" u="none" cap="none" strike="noStrike">
                <a:solidFill>
                  <a:srgbClr val="000000"/>
                </a:solidFill>
                <a:latin typeface="Lato"/>
                <a:ea typeface="Lato"/>
                <a:cs typeface="Lato"/>
                <a:sym typeface="La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5b1be45043b313b1_9"/>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Understanding and Supporting Adult Learners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5b1be45043b313b1_19"/>
          <p:cNvSpPr txBox="1"/>
          <p:nvPr>
            <p:ph type="title"/>
          </p:nvPr>
        </p:nvSpPr>
        <p:spPr>
          <a:xfrm>
            <a:off x="729450" y="556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objectives for today:</a:t>
            </a:r>
            <a:endParaRPr/>
          </a:p>
          <a:p>
            <a:pPr indent="0" lvl="0" marL="0" rtl="0" algn="l">
              <a:spcBef>
                <a:spcPts val="0"/>
              </a:spcBef>
              <a:spcAft>
                <a:spcPts val="0"/>
              </a:spcAft>
              <a:buNone/>
            </a:pPr>
            <a:r>
              <a:t/>
            </a:r>
            <a:endParaRPr/>
          </a:p>
        </p:txBody>
      </p:sp>
      <p:sp>
        <p:nvSpPr>
          <p:cNvPr id="152" name="Google Shape;152;g5b1be45043b313b1_19"/>
          <p:cNvSpPr txBox="1"/>
          <p:nvPr/>
        </p:nvSpPr>
        <p:spPr>
          <a:xfrm>
            <a:off x="1069550" y="1377375"/>
            <a:ext cx="7348500" cy="8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1"/>
                </a:solidFill>
                <a:latin typeface="Lato"/>
                <a:ea typeface="Lato"/>
                <a:cs typeface="Lato"/>
                <a:sym typeface="Lato"/>
              </a:rPr>
              <a:t>Make the case</a:t>
            </a:r>
            <a:r>
              <a:rPr lang="en" sz="2400">
                <a:solidFill>
                  <a:schemeClr val="accent1"/>
                </a:solidFill>
                <a:latin typeface="Lato"/>
                <a:ea typeface="Lato"/>
                <a:cs typeface="Lato"/>
                <a:sym typeface="Lato"/>
              </a:rPr>
              <a:t> for why adults learners are key for building a </a:t>
            </a:r>
            <a:r>
              <a:rPr lang="en" sz="2400">
                <a:solidFill>
                  <a:schemeClr val="accent1"/>
                </a:solidFill>
                <a:latin typeface="Lato"/>
                <a:ea typeface="Lato"/>
                <a:cs typeface="Lato"/>
                <a:sym typeface="Lato"/>
              </a:rPr>
              <a:t>more </a:t>
            </a:r>
            <a:r>
              <a:rPr lang="en" sz="2400">
                <a:solidFill>
                  <a:schemeClr val="accent1"/>
                </a:solidFill>
                <a:latin typeface="Lato"/>
                <a:ea typeface="Lato"/>
                <a:cs typeface="Lato"/>
                <a:sym typeface="Lato"/>
              </a:rPr>
              <a:t>prosperous, equitable Michigan</a:t>
            </a:r>
            <a:endParaRPr sz="2400">
              <a:solidFill>
                <a:schemeClr val="accent1"/>
              </a:solidFill>
              <a:latin typeface="Lato"/>
              <a:ea typeface="Lato"/>
              <a:cs typeface="Lato"/>
              <a:sym typeface="Lato"/>
            </a:endParaRPr>
          </a:p>
          <a:p>
            <a:pPr indent="0" lvl="0" marL="0" rtl="0" algn="l">
              <a:spcBef>
                <a:spcPts val="0"/>
              </a:spcBef>
              <a:spcAft>
                <a:spcPts val="0"/>
              </a:spcAft>
              <a:buNone/>
            </a:pPr>
            <a:r>
              <a:t/>
            </a:r>
            <a:endParaRPr sz="2400">
              <a:solidFill>
                <a:schemeClr val="accent1"/>
              </a:solidFill>
              <a:latin typeface="Lato"/>
              <a:ea typeface="Lato"/>
              <a:cs typeface="Lato"/>
              <a:sym typeface="Lato"/>
            </a:endParaRPr>
          </a:p>
        </p:txBody>
      </p:sp>
      <p:sp>
        <p:nvSpPr>
          <p:cNvPr id="153" name="Google Shape;153;g5b1be45043b313b1_19"/>
          <p:cNvSpPr txBox="1"/>
          <p:nvPr/>
        </p:nvSpPr>
        <p:spPr>
          <a:xfrm>
            <a:off x="1069550" y="2595250"/>
            <a:ext cx="7348500" cy="6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1"/>
                </a:solidFill>
                <a:latin typeface="Lato"/>
                <a:ea typeface="Lato"/>
                <a:cs typeface="Lato"/>
                <a:sym typeface="Lato"/>
              </a:rPr>
              <a:t>Uplift priorities </a:t>
            </a:r>
            <a:r>
              <a:rPr lang="en" sz="2400">
                <a:solidFill>
                  <a:schemeClr val="accent1"/>
                </a:solidFill>
                <a:latin typeface="Lato"/>
                <a:ea typeface="Lato"/>
                <a:cs typeface="Lato"/>
                <a:sym typeface="Lato"/>
              </a:rPr>
              <a:t>to equitably serve adults, including strategies and actions </a:t>
            </a:r>
            <a:endParaRPr sz="2400">
              <a:solidFill>
                <a:schemeClr val="accent1"/>
              </a:solidFill>
              <a:latin typeface="Lato"/>
              <a:ea typeface="Lato"/>
              <a:cs typeface="Lato"/>
              <a:sym typeface="Lato"/>
            </a:endParaRPr>
          </a:p>
          <a:p>
            <a:pPr indent="0" lvl="0" marL="0" rtl="0" algn="l">
              <a:spcBef>
                <a:spcPts val="0"/>
              </a:spcBef>
              <a:spcAft>
                <a:spcPts val="0"/>
              </a:spcAft>
              <a:buNone/>
            </a:pPr>
            <a:r>
              <a:t/>
            </a:r>
            <a:endParaRPr sz="2400">
              <a:solidFill>
                <a:schemeClr val="accent1"/>
              </a:solidFill>
              <a:latin typeface="Lato"/>
              <a:ea typeface="Lato"/>
              <a:cs typeface="Lato"/>
              <a:sym typeface="Lato"/>
            </a:endParaRPr>
          </a:p>
        </p:txBody>
      </p:sp>
      <p:sp>
        <p:nvSpPr>
          <p:cNvPr id="154" name="Google Shape;154;g5b1be45043b313b1_19"/>
          <p:cNvSpPr txBox="1"/>
          <p:nvPr/>
        </p:nvSpPr>
        <p:spPr>
          <a:xfrm>
            <a:off x="1069550" y="3705225"/>
            <a:ext cx="7348500" cy="5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accent1"/>
                </a:solidFill>
                <a:latin typeface="Lato"/>
                <a:ea typeface="Lato"/>
                <a:cs typeface="Lato"/>
                <a:sym typeface="Lato"/>
              </a:rPr>
              <a:t>Create space</a:t>
            </a:r>
            <a:r>
              <a:rPr lang="en" sz="2400">
                <a:solidFill>
                  <a:schemeClr val="accent1"/>
                </a:solidFill>
                <a:latin typeface="Lato"/>
                <a:ea typeface="Lato"/>
                <a:cs typeface="Lato"/>
                <a:sym typeface="Lato"/>
              </a:rPr>
              <a:t> for participants to learn from one another on how they serve adult learners and ways they can improve their support. </a:t>
            </a:r>
            <a:endParaRPr sz="2400">
              <a:solidFill>
                <a:schemeClr val="accent1"/>
              </a:solidFill>
              <a:latin typeface="Lato"/>
              <a:ea typeface="Lato"/>
              <a:cs typeface="Lato"/>
              <a:sym typeface="Lato"/>
            </a:endParaRPr>
          </a:p>
        </p:txBody>
      </p:sp>
      <p:sp>
        <p:nvSpPr>
          <p:cNvPr id="155" name="Google Shape;155;g5b1be45043b313b1_19"/>
          <p:cNvSpPr/>
          <p:nvPr/>
        </p:nvSpPr>
        <p:spPr>
          <a:xfrm>
            <a:off x="424450" y="1490070"/>
            <a:ext cx="649200" cy="6489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56" name="Google Shape;156;g5b1be45043b313b1_19"/>
          <p:cNvSpPr txBox="1"/>
          <p:nvPr/>
        </p:nvSpPr>
        <p:spPr>
          <a:xfrm>
            <a:off x="504730" y="1405788"/>
            <a:ext cx="372600" cy="5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chemeClr val="lt2"/>
                </a:solidFill>
                <a:latin typeface="Lato"/>
                <a:ea typeface="Lato"/>
                <a:cs typeface="Lato"/>
                <a:sym typeface="Lato"/>
              </a:rPr>
              <a:t>1</a:t>
            </a:r>
            <a:endParaRPr sz="4200">
              <a:solidFill>
                <a:schemeClr val="lt2"/>
              </a:solidFill>
              <a:latin typeface="Lato"/>
              <a:ea typeface="Lato"/>
              <a:cs typeface="Lato"/>
              <a:sym typeface="Lato"/>
            </a:endParaRPr>
          </a:p>
        </p:txBody>
      </p:sp>
      <p:sp>
        <p:nvSpPr>
          <p:cNvPr id="157" name="Google Shape;157;g5b1be45043b313b1_19"/>
          <p:cNvSpPr/>
          <p:nvPr/>
        </p:nvSpPr>
        <p:spPr>
          <a:xfrm>
            <a:off x="424450" y="2633070"/>
            <a:ext cx="649200" cy="6489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58" name="Google Shape;158;g5b1be45043b313b1_19"/>
          <p:cNvSpPr txBox="1"/>
          <p:nvPr/>
        </p:nvSpPr>
        <p:spPr>
          <a:xfrm>
            <a:off x="504730" y="2548788"/>
            <a:ext cx="372600" cy="5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chemeClr val="lt2"/>
                </a:solidFill>
                <a:latin typeface="Lato"/>
                <a:ea typeface="Lato"/>
                <a:cs typeface="Lato"/>
                <a:sym typeface="Lato"/>
              </a:rPr>
              <a:t>2</a:t>
            </a:r>
            <a:endParaRPr sz="4200">
              <a:solidFill>
                <a:schemeClr val="lt2"/>
              </a:solidFill>
              <a:latin typeface="Lato"/>
              <a:ea typeface="Lato"/>
              <a:cs typeface="Lato"/>
              <a:sym typeface="Lato"/>
            </a:endParaRPr>
          </a:p>
        </p:txBody>
      </p:sp>
      <p:sp>
        <p:nvSpPr>
          <p:cNvPr id="159" name="Google Shape;159;g5b1be45043b313b1_19"/>
          <p:cNvSpPr/>
          <p:nvPr/>
        </p:nvSpPr>
        <p:spPr>
          <a:xfrm>
            <a:off x="424450" y="4004670"/>
            <a:ext cx="649200" cy="6489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60" name="Google Shape;160;g5b1be45043b313b1_19"/>
          <p:cNvSpPr txBox="1"/>
          <p:nvPr/>
        </p:nvSpPr>
        <p:spPr>
          <a:xfrm>
            <a:off x="504730" y="3920388"/>
            <a:ext cx="372600" cy="5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200">
                <a:solidFill>
                  <a:schemeClr val="lt2"/>
                </a:solidFill>
                <a:latin typeface="Lato"/>
                <a:ea typeface="Lato"/>
                <a:cs typeface="Lato"/>
                <a:sym typeface="Lato"/>
              </a:rPr>
              <a:t>3</a:t>
            </a:r>
            <a:endParaRPr sz="4200">
              <a:solidFill>
                <a:schemeClr val="lt2"/>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B1F1EFF8A3CB47B12ABB4D7F9C0359" ma:contentTypeVersion="18" ma:contentTypeDescription="Create a new document." ma:contentTypeScope="" ma:versionID="8bb51ea4e56611fef95082c73f241317">
  <xsd:schema xmlns:xsd="http://www.w3.org/2001/XMLSchema" xmlns:xs="http://www.w3.org/2001/XMLSchema" xmlns:p="http://schemas.microsoft.com/office/2006/metadata/properties" xmlns:ns2="bbb833f9-8d39-4014-89df-b80a2295c159" xmlns:ns3="4af6a590-cd46-4f33-908b-d7bae934b03d" targetNamespace="http://schemas.microsoft.com/office/2006/metadata/properties" ma:root="true" ma:fieldsID="5abce1c52e90ddd0c57c40787554de90" ns2:_="" ns3:_="">
    <xsd:import namespace="bbb833f9-8d39-4014-89df-b80a2295c159"/>
    <xsd:import namespace="4af6a590-cd46-4f33-908b-d7bae934b0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833f9-8d39-4014-89df-b80a2295c1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967bc0a-00cb-4799-88cf-00a717b068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f6a590-cd46-4f33-908b-d7bae934b03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41ea7d-4aac-4d45-8da5-e55939d21bd4}" ma:internalName="TaxCatchAll" ma:showField="CatchAllData" ma:web="4af6a590-cd46-4f33-908b-d7bae934b0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510CDE-ABC2-4C4E-AA94-A8DC93AD0006}"/>
</file>

<file path=customXml/itemProps2.xml><?xml version="1.0" encoding="utf-8"?>
<ds:datastoreItem xmlns:ds="http://schemas.openxmlformats.org/officeDocument/2006/customXml" ds:itemID="{95DDE2C9-B1D7-45FC-99BF-B9B84052CE5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